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7276" autoAdjust="0"/>
  </p:normalViewPr>
  <p:slideViewPr>
    <p:cSldViewPr>
      <p:cViewPr>
        <p:scale>
          <a:sx n="64" d="100"/>
          <a:sy n="64" d="100"/>
        </p:scale>
        <p:origin x="-15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56BF057-6D80-4DBD-ADDD-490F0F0B930F}" type="datetimeFigureOut">
              <a:rPr lang="tr-TR" smtClean="0"/>
              <a:pPr/>
              <a:t>05.01.2019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186B13-38D0-4591-912C-3B4B2BAACB3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56BF057-6D80-4DBD-ADDD-490F0F0B930F}" type="datetimeFigureOut">
              <a:rPr lang="tr-TR" smtClean="0"/>
              <a:pPr/>
              <a:t>05.01.2019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186B13-38D0-4591-912C-3B4B2BAACB3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56BF057-6D80-4DBD-ADDD-490F0F0B930F}" type="datetimeFigureOut">
              <a:rPr lang="tr-TR" smtClean="0"/>
              <a:pPr/>
              <a:t>05.01.2019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186B13-38D0-4591-912C-3B4B2BAACB3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56BF057-6D80-4DBD-ADDD-490F0F0B930F}" type="datetimeFigureOut">
              <a:rPr lang="tr-TR" smtClean="0"/>
              <a:pPr/>
              <a:t>05.01.2019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186B13-38D0-4591-912C-3B4B2BAACB3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56BF057-6D80-4DBD-ADDD-490F0F0B930F}" type="datetimeFigureOut">
              <a:rPr lang="tr-TR" smtClean="0"/>
              <a:pPr/>
              <a:t>05.01.2019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186B13-38D0-4591-912C-3B4B2BAACB3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56BF057-6D80-4DBD-ADDD-490F0F0B930F}" type="datetimeFigureOut">
              <a:rPr lang="tr-TR" smtClean="0"/>
              <a:pPr/>
              <a:t>05.01.2019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2186B13-38D0-4591-912C-3B4B2BAACB3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56BF057-6D80-4DBD-ADDD-490F0F0B930F}" type="datetimeFigureOut">
              <a:rPr lang="tr-TR" smtClean="0"/>
              <a:pPr/>
              <a:t>05.01.2019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2186B13-38D0-4591-912C-3B4B2BAACB3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56BF057-6D80-4DBD-ADDD-490F0F0B930F}" type="datetimeFigureOut">
              <a:rPr lang="tr-TR" smtClean="0"/>
              <a:pPr/>
              <a:t>05.01.2019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2186B13-38D0-4591-912C-3B4B2BAACB3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56BF057-6D80-4DBD-ADDD-490F0F0B930F}" type="datetimeFigureOut">
              <a:rPr lang="tr-TR" smtClean="0"/>
              <a:pPr/>
              <a:t>05.01.2019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2186B13-38D0-4591-912C-3B4B2BAACB3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56BF057-6D80-4DBD-ADDD-490F0F0B930F}" type="datetimeFigureOut">
              <a:rPr lang="tr-TR" smtClean="0"/>
              <a:pPr/>
              <a:t>05.01.2019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2186B13-38D0-4591-912C-3B4B2BAACB3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56BF057-6D80-4DBD-ADDD-490F0F0B930F}" type="datetimeFigureOut">
              <a:rPr lang="tr-TR" smtClean="0"/>
              <a:pPr/>
              <a:t>05.01.2019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2186B13-38D0-4591-912C-3B4B2BAACB3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BF057-6D80-4DBD-ADDD-490F0F0B930F}" type="datetimeFigureOut">
              <a:rPr lang="tr-TR" smtClean="0"/>
              <a:pPr/>
              <a:t>05.01.2019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86B13-38D0-4591-912C-3B4B2BAACB3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Tg%20Der%20Sponsor%20Dosyas&#305;.ppt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info@tgder.com.tr"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ÖZER\Desktop\tgder foto\WhatsApp Image 2018-12-24 at 05.38.35.jpeg"/>
          <p:cNvPicPr>
            <a:picLocks noChangeAspect="1" noChangeArrowheads="1"/>
          </p:cNvPicPr>
          <p:nvPr/>
        </p:nvPicPr>
        <p:blipFill>
          <a:blip r:embed="rId2"/>
          <a:srcRect/>
          <a:stretch>
            <a:fillRect/>
          </a:stretch>
        </p:blipFill>
        <p:spPr bwMode="auto">
          <a:xfrm>
            <a:off x="0" y="-1643098"/>
            <a:ext cx="9144000" cy="1014419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2">
            <a:extLst>
              <a:ext uri="{FF2B5EF4-FFF2-40B4-BE49-F238E27FC236}">
                <a16:creationId xmlns="" xmlns:a16="http://schemas.microsoft.com/office/drawing/2014/main" id="{C19E76D1-8E51-406C-84F8-88D80F8E1F9B}"/>
              </a:ext>
            </a:extLst>
          </p:cNvPr>
          <p:cNvSpPr txBox="1">
            <a:spLocks/>
          </p:cNvSpPr>
          <p:nvPr/>
        </p:nvSpPr>
        <p:spPr>
          <a:xfrm>
            <a:off x="0" y="2143116"/>
            <a:ext cx="9143999" cy="4714883"/>
          </a:xfrm>
          <a:prstGeom prst="rect">
            <a:avLst/>
          </a:prstGeom>
        </p:spPr>
        <p:txBody>
          <a:bodyPr numCol="2" spc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PROF DR. T</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UNCAY HAZIROLAN (TRD BAŞKANI)	</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PROF DR. MUSTAFA ERK</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İN  ARIBAL  (Acıbadem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Hast</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Altunizade</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Rad</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Uzm</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PROF DR. MEMDUH</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en-US" sz="1200" b="1" i="0" u="none" strike="noStrike" kern="1200" cap="none" spc="0" normalizeH="0" baseline="0" noProof="0" dirty="0" smtClean="0">
                <a:ln>
                  <a:noFill/>
                </a:ln>
                <a:solidFill>
                  <a:srgbClr val="3C1A56"/>
                </a:solidFill>
                <a:effectLst/>
                <a:uLnTx/>
                <a:uFillTx/>
                <a:latin typeface="+mn-lt"/>
                <a:ea typeface="+mn-ea"/>
                <a:cs typeface="+mn-cs"/>
              </a:rPr>
              <a:t>DURSUN</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(İstanbul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Üniv</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Tıp Fak.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Rad</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ABD)</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PROF DR. NA</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İL BULAKBAŞI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Dr.Suat</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Günsel Girne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Ünv</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Başhekim</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a:t>
            </a:r>
            <a:endParaRPr kumimoji="0" lang="tr-TR" sz="1200" b="1"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1200" b="1" i="0" u="none" strike="noStrike" kern="1200" cap="none" spc="0" normalizeH="0" baseline="0" noProof="0" dirty="0" smtClean="0">
                <a:ln>
                  <a:noFill/>
                </a:ln>
                <a:solidFill>
                  <a:srgbClr val="3C1A56"/>
                </a:solidFill>
                <a:effectLst/>
                <a:uLnTx/>
                <a:uFillTx/>
                <a:latin typeface="+mn-lt"/>
                <a:ea typeface="+mn-ea"/>
                <a:cs typeface="+mn-cs"/>
              </a:rPr>
              <a:t>DOÇ.DR. ÖZGÜR KILIÇKESMEZ(İstanbul EAH)</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DOÇ.DR. </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GÖKAY GÖRMELİ(</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Liv</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Hospital</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Ortapedi</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ve Travmatoloji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Uzm</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DOÇ DR </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AYŞE  GÖRMELİ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Liv</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Hospital</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Radyoloji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Uzm</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DOÇ DR.HAKAN ÖNDER</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(Okmeydanı EAH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Rad</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Uzm</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1200" b="1" i="0" u="none" strike="noStrike" kern="1200" cap="none" spc="0" normalizeH="0" baseline="0" noProof="0" dirty="0" smtClean="0">
                <a:ln>
                  <a:noFill/>
                </a:ln>
                <a:solidFill>
                  <a:srgbClr val="3C1A56"/>
                </a:solidFill>
                <a:effectLst/>
                <a:uLnTx/>
                <a:uFillTx/>
                <a:latin typeface="+mn-lt"/>
                <a:ea typeface="+mn-ea"/>
                <a:cs typeface="+mn-cs"/>
              </a:rPr>
              <a:t>ÖĞR.GÖR. ONUR KARAMAN (Akdeniz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Üniversitsi</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UZM.DR. ADEM  TOPÇU</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(Haseki EAH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Rad</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Uzm</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UZM DR. SERKAN ARIBAL</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(Okmeydanı EAH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Rad</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Uzm</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Ö</a:t>
            </a:r>
            <a:r>
              <a:rPr kumimoji="0" lang="tr-TR" sz="1000" b="1" i="0" u="none" strike="noStrike" kern="1200" cap="none" spc="0" normalizeH="0" baseline="0" noProof="0" dirty="0" smtClean="0">
                <a:ln>
                  <a:noFill/>
                </a:ln>
                <a:solidFill>
                  <a:srgbClr val="3C1A56"/>
                </a:solidFill>
                <a:effectLst/>
                <a:uLnTx/>
                <a:uFillTx/>
                <a:latin typeface="+mn-lt"/>
                <a:ea typeface="+mn-ea"/>
                <a:cs typeface="+mn-cs"/>
              </a:rPr>
              <a:t>Ğ</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R.GÖR.  ÖZGE KOVAN (Acıbadem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Üniv</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SHMYO Tıbbi Görüntüleme)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tr-TR" sz="1200" b="1" dirty="0">
              <a:solidFill>
                <a:srgbClr val="3C1A5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1200" b="1"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1200" b="1"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1200" b="1"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tr-TR" sz="1200" b="1" dirty="0">
              <a:solidFill>
                <a:srgbClr val="3C1A5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1200" b="1"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tr-TR" sz="1200" b="1" i="0" u="none" strike="noStrike" kern="1200" cap="none" spc="0" normalizeH="0" baseline="0" noProof="0" dirty="0" smtClean="0">
                <a:ln>
                  <a:noFill/>
                </a:ln>
                <a:solidFill>
                  <a:srgbClr val="3C1A56"/>
                </a:solidFill>
                <a:effectLst/>
                <a:uLnTx/>
                <a:uFillTx/>
                <a:latin typeface="+mn-lt"/>
                <a:ea typeface="+mn-ea"/>
                <a:cs typeface="+mn-cs"/>
              </a:rPr>
              <a:t>.         RAD.TEKN  </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MUHAMMET YALCINKAYA (Fulya Acıbadem – TGDER Bilim Kurulu)</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RAD TEKN. SACİT TANRIVERDİ (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Altunizade</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Acıbadem- TGDER Bilim Kurulu)</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RAD.TEKN.  VEYSEL KURT </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(İstanbul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Üniv</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Cerrahpaşa Tıp Fak Radyoloji)</a:t>
            </a:r>
            <a:r>
              <a:rPr kumimoji="0" lang="en-US" sz="1200" b="1" i="0" u="none" strike="noStrike" kern="1200" cap="none" spc="0" normalizeH="0" baseline="0" noProof="0" dirty="0" smtClean="0">
                <a:ln>
                  <a:noFill/>
                </a:ln>
                <a:solidFill>
                  <a:srgbClr val="3C1A56"/>
                </a:solidFill>
                <a:effectLst/>
                <a:uLnTx/>
                <a:uFillTx/>
                <a:latin typeface="+mn-lt"/>
                <a:ea typeface="+mn-ea"/>
                <a:cs typeface="+mn-cs"/>
              </a:rPr>
              <a:t>                                          </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RAD.TEKN. HÜSEY</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İN ARIKAN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Liv</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Hospital</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Rad</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 TGDER Bilim Kurulu)</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RAD TEKN. FAT</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İH KOÇ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Liv</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Hospital</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Rad</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 TGDER Bilim Kurulu)</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 VOLKAN </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t>
            </a:r>
            <a:r>
              <a:rPr kumimoji="0" lang="en-US" sz="1200" b="1" i="0" u="none" strike="noStrike" kern="1200" cap="none" spc="0" normalizeH="0" baseline="0" noProof="0" dirty="0" smtClean="0">
                <a:ln>
                  <a:noFill/>
                </a:ln>
                <a:solidFill>
                  <a:srgbClr val="3C1A56"/>
                </a:solidFill>
                <a:effectLst/>
                <a:uLnTx/>
                <a:uFillTx/>
                <a:latin typeface="+mn-lt"/>
                <a:ea typeface="+mn-ea"/>
                <a:cs typeface="+mn-cs"/>
              </a:rPr>
              <a:t>KUTLU</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(TGDER Bilim Kurulu)</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1200" b="1" i="0" u="none" strike="noStrike" kern="1200" cap="none" spc="0" normalizeH="0" baseline="0" noProof="0" dirty="0" smtClean="0">
                <a:ln>
                  <a:noFill/>
                </a:ln>
                <a:solidFill>
                  <a:srgbClr val="3C1A56"/>
                </a:solidFill>
                <a:effectLst/>
                <a:uLnTx/>
                <a:uFillTx/>
                <a:latin typeface="+mn-lt"/>
                <a:ea typeface="+mn-ea"/>
                <a:cs typeface="+mn-cs"/>
              </a:rPr>
              <a:t>RESUL  KEBİR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Myrian</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a:t>
            </a:r>
            <a:endParaRPr kumimoji="0" lang="tr-TR" sz="1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3C1A56"/>
                </a:solidFill>
                <a:effectLst/>
                <a:uLnTx/>
                <a:uFillTx/>
                <a:latin typeface="+mn-lt"/>
                <a:ea typeface="+mn-ea"/>
                <a:cs typeface="+mn-cs"/>
              </a:rPr>
              <a:t>BAYRAM   DEDE</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 (Avukat)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1200" b="1" i="0" u="none" strike="noStrike" kern="1200" cap="none" spc="0" normalizeH="0" baseline="0" noProof="0" dirty="0" smtClean="0">
                <a:ln>
                  <a:noFill/>
                </a:ln>
                <a:solidFill>
                  <a:srgbClr val="3C1A56"/>
                </a:solidFill>
                <a:effectLst/>
                <a:uLnTx/>
                <a:uFillTx/>
                <a:latin typeface="+mn-lt"/>
                <a:ea typeface="+mn-ea"/>
                <a:cs typeface="+mn-cs"/>
              </a:rPr>
              <a:t>AYŞE SÜZEK ( Avukat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1200" b="1" i="0" u="none" strike="noStrike" kern="1200" cap="none" spc="0" normalizeH="0" baseline="0" noProof="0" dirty="0" smtClean="0">
                <a:ln>
                  <a:noFill/>
                </a:ln>
                <a:solidFill>
                  <a:srgbClr val="3C1A56"/>
                </a:solidFill>
                <a:effectLst/>
                <a:uLnTx/>
                <a:uFillTx/>
                <a:latin typeface="+mn-lt"/>
                <a:ea typeface="+mn-ea"/>
                <a:cs typeface="+mn-cs"/>
              </a:rPr>
              <a:t>UĞUR EROL  ( GE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Healthcare</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1200" b="1" i="0" u="none" strike="noStrike" kern="1200" cap="none" spc="0" normalizeH="0" baseline="0" noProof="0" dirty="0" smtClean="0">
                <a:ln>
                  <a:noFill/>
                </a:ln>
                <a:solidFill>
                  <a:srgbClr val="3C1A56"/>
                </a:solidFill>
                <a:effectLst/>
                <a:uLnTx/>
                <a:uFillTx/>
                <a:latin typeface="+mn-lt"/>
                <a:ea typeface="+mn-ea"/>
                <a:cs typeface="+mn-cs"/>
              </a:rPr>
              <a:t>MURAT KARAKOÇ ( GE </a:t>
            </a:r>
            <a:r>
              <a:rPr kumimoji="0" lang="tr-TR" sz="1200" b="1" i="0" u="none" strike="noStrike" kern="1200" cap="none" spc="0" normalizeH="0" baseline="0" noProof="0" dirty="0" err="1" smtClean="0">
                <a:ln>
                  <a:noFill/>
                </a:ln>
                <a:solidFill>
                  <a:srgbClr val="3C1A56"/>
                </a:solidFill>
                <a:effectLst/>
                <a:uLnTx/>
                <a:uFillTx/>
                <a:latin typeface="+mn-lt"/>
                <a:ea typeface="+mn-ea"/>
                <a:cs typeface="+mn-cs"/>
              </a:rPr>
              <a:t>Healthcare</a:t>
            </a:r>
            <a:r>
              <a:rPr kumimoji="0" lang="tr-TR" sz="1200" b="1" i="0" u="none" strike="noStrike" kern="1200" cap="none" spc="0" normalizeH="0" baseline="0" noProof="0" dirty="0" smtClean="0">
                <a:ln>
                  <a:noFill/>
                </a:ln>
                <a:solidFill>
                  <a:srgbClr val="3C1A56"/>
                </a:solidFill>
                <a:effectLst/>
                <a:uLnTx/>
                <a:uFillTx/>
                <a:latin typeface="+mn-lt"/>
                <a:ea typeface="+mn-ea"/>
                <a:cs typeface="+mn-cs"/>
              </a:rPr>
              <a:t>)</a:t>
            </a:r>
            <a:endParaRPr kumimoji="0" lang="tr-TR" sz="1200" b="1" i="0" u="none" strike="noStrike" kern="1200" cap="none" spc="0" normalizeH="0" baseline="0" noProof="0" dirty="0">
              <a:ln>
                <a:noFill/>
              </a:ln>
              <a:solidFill>
                <a:srgbClr val="3C1A56"/>
              </a:solidFill>
              <a:effectLst/>
              <a:uLnTx/>
              <a:uFillTx/>
              <a:latin typeface="+mn-lt"/>
              <a:ea typeface="+mn-ea"/>
              <a:cs typeface="+mn-cs"/>
            </a:endParaRPr>
          </a:p>
        </p:txBody>
      </p:sp>
      <p:sp>
        <p:nvSpPr>
          <p:cNvPr id="3" name="Unvan 1">
            <a:extLst>
              <a:ext uri="{FF2B5EF4-FFF2-40B4-BE49-F238E27FC236}">
                <a16:creationId xmlns="" xmlns:a16="http://schemas.microsoft.com/office/drawing/2014/main" id="{5B307A02-F64D-40A2-9DDA-9D946865F509}"/>
              </a:ext>
            </a:extLst>
          </p:cNvPr>
          <p:cNvSpPr txBox="1">
            <a:spLocks/>
          </p:cNvSpPr>
          <p:nvPr/>
        </p:nvSpPr>
        <p:spPr>
          <a:xfrm>
            <a:off x="500035" y="1357298"/>
            <a:ext cx="4071966" cy="73979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rgbClr val="3C1A56"/>
                </a:solidFill>
                <a:effectLst/>
                <a:uLnTx/>
                <a:uFillTx/>
                <a:latin typeface="+mj-lt"/>
                <a:ea typeface="+mj-ea"/>
                <a:cs typeface="+mj-cs"/>
              </a:rPr>
              <a:t>KATILIMCILAR</a:t>
            </a:r>
            <a:r>
              <a:rPr kumimoji="0" lang="tr-TR" sz="4400" b="0" i="0" u="none" strike="noStrike" kern="1200" cap="none" spc="0" normalizeH="0" baseline="0" noProof="0" smtClean="0">
                <a:ln>
                  <a:noFill/>
                </a:ln>
                <a:solidFill>
                  <a:srgbClr val="3C1A56"/>
                </a:solidFill>
                <a:effectLst/>
                <a:uLnTx/>
                <a:uFillTx/>
                <a:latin typeface="+mj-lt"/>
                <a:ea typeface="+mj-ea"/>
                <a:cs typeface="+mj-cs"/>
              </a:rPr>
              <a:t/>
            </a:r>
            <a:br>
              <a:rPr kumimoji="0" lang="tr-TR" sz="4400" b="0" i="0" u="none" strike="noStrike" kern="1200" cap="none" spc="0" normalizeH="0" baseline="0" noProof="0" smtClean="0">
                <a:ln>
                  <a:noFill/>
                </a:ln>
                <a:solidFill>
                  <a:srgbClr val="3C1A56"/>
                </a:solidFill>
                <a:effectLst/>
                <a:uLnTx/>
                <a:uFillTx/>
                <a:latin typeface="+mj-lt"/>
                <a:ea typeface="+mj-ea"/>
                <a:cs typeface="+mj-cs"/>
              </a:rPr>
            </a:br>
            <a:endParaRPr kumimoji="0" lang="tr-TR" sz="4400" b="0" i="0" u="none" strike="noStrike" kern="1200" cap="none" spc="0" normalizeH="0" baseline="0" noProof="0" dirty="0">
              <a:ln>
                <a:noFill/>
              </a:ln>
              <a:solidFill>
                <a:srgbClr val="3C1A56"/>
              </a:solidFill>
              <a:effectLst/>
              <a:uLnTx/>
              <a:uFillTx/>
              <a:latin typeface="+mj-lt"/>
              <a:ea typeface="+mj-ea"/>
              <a:cs typeface="+mj-cs"/>
            </a:endParaRPr>
          </a:p>
        </p:txBody>
      </p:sp>
      <p:pic>
        <p:nvPicPr>
          <p:cNvPr id="4" name="İçerik Yer Tutucusu 8">
            <a:hlinkClick r:id="rId2" action="ppaction://hlinkpres?slideindex=1&amp;slidetitle="/>
            <a:extLst>
              <a:ext uri="{FF2B5EF4-FFF2-40B4-BE49-F238E27FC236}">
                <a16:creationId xmlns="" xmlns:a16="http://schemas.microsoft.com/office/drawing/2014/main" id="{619D303A-D7A6-4718-9A83-2815A20B4779}"/>
              </a:ext>
            </a:extLst>
          </p:cNvPr>
          <p:cNvPicPr>
            <a:picLocks noChangeAspect="1"/>
          </p:cNvPicPr>
          <p:nvPr/>
        </p:nvPicPr>
        <p:blipFill rotWithShape="1">
          <a:blip r:embed="rId3"/>
          <a:srcRect l="-660" r="59962"/>
          <a:stretch/>
        </p:blipFill>
        <p:spPr>
          <a:xfrm>
            <a:off x="6858016" y="357166"/>
            <a:ext cx="1421880" cy="131280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2">
            <a:extLst>
              <a:ext uri="{FF2B5EF4-FFF2-40B4-BE49-F238E27FC236}">
                <a16:creationId xmlns="" xmlns:a16="http://schemas.microsoft.com/office/drawing/2014/main" id="{C362FA15-8E58-43F3-846F-DBF00F2C3380}"/>
              </a:ext>
            </a:extLst>
          </p:cNvPr>
          <p:cNvSpPr txBox="1">
            <a:spLocks/>
          </p:cNvSpPr>
          <p:nvPr/>
        </p:nvSpPr>
        <p:spPr>
          <a:xfrm>
            <a:off x="357158" y="2143116"/>
            <a:ext cx="8786842" cy="4429155"/>
          </a:xfrm>
          <a:prstGeom prst="rect">
            <a:avLst/>
          </a:prstGeom>
        </p:spPr>
        <p:txBody>
          <a:bodyPr numCol="2">
            <a:normAutofit fontScale="77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900" b="1" i="0" u="none" strike="noStrike" kern="1200" cap="none" spc="0" normalizeH="0" baseline="0" noProof="0" dirty="0" smtClean="0">
                <a:ln>
                  <a:noFill/>
                </a:ln>
                <a:solidFill>
                  <a:srgbClr val="3C1A56"/>
                </a:solidFill>
                <a:effectLst/>
                <a:uLnTx/>
                <a:uFillTx/>
                <a:latin typeface="+mn-lt"/>
                <a:ea typeface="+mn-ea"/>
                <a:cs typeface="+mn-cs"/>
              </a:rPr>
              <a:t>DOÇ.DR. HAKAN ÖNDER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UZM.DR. ADEM  TOPÇU        </a:t>
            </a:r>
            <a:endParaRPr kumimoji="0" lang="tr-TR" sz="2900" b="1"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ÖZER  ERDEN</a:t>
            </a:r>
            <a:endParaRPr kumimoji="0" lang="tr-TR" sz="29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HASAN AK   </a:t>
            </a:r>
            <a:endParaRPr kumimoji="0" lang="tr-TR" sz="2900" b="1"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OKAN  EVMEZ</a:t>
            </a:r>
            <a:endParaRPr kumimoji="0" lang="tr-TR" sz="2900" b="1"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ÖZGÜR DOMA</a:t>
            </a:r>
            <a:r>
              <a:rPr kumimoji="0" lang="tr-TR" sz="2900" b="1" i="0" u="none" strike="noStrike" kern="1200" cap="none" spc="0" normalizeH="0" baseline="0" noProof="0" dirty="0" smtClean="0">
                <a:ln>
                  <a:noFill/>
                </a:ln>
                <a:solidFill>
                  <a:srgbClr val="3C1A56"/>
                </a:solidFill>
                <a:effectLst/>
                <a:uLnTx/>
                <a:uFillTx/>
                <a:latin typeface="+mn-lt"/>
                <a:ea typeface="+mn-ea"/>
                <a:cs typeface="+mn-cs"/>
              </a:rPr>
              <a:t>Ç</a:t>
            </a:r>
            <a:endParaRPr kumimoji="0" lang="tr-TR" sz="29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RAGIP DANACI</a:t>
            </a:r>
            <a:endParaRPr kumimoji="0" lang="tr-TR" sz="29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DURMUŞ ŞAHİN</a:t>
            </a:r>
            <a:endParaRPr kumimoji="0" lang="tr-TR" sz="29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TAYFUN DEMİRTAŞ</a:t>
            </a:r>
            <a:endParaRPr kumimoji="0" lang="tr-TR" sz="29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KENAN DÖNDÜ</a:t>
            </a:r>
            <a:endParaRPr kumimoji="0" lang="tr-TR" sz="2900" b="1"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900" b="1" i="0" u="none" strike="noStrike" kern="1200" cap="none" spc="0" normalizeH="0" baseline="0" noProof="0" dirty="0" smtClean="0">
                <a:ln>
                  <a:noFill/>
                </a:ln>
                <a:solidFill>
                  <a:srgbClr val="3C1A56"/>
                </a:solidFill>
                <a:effectLst/>
                <a:uLnTx/>
                <a:uFillTx/>
                <a:latin typeface="+mn-lt"/>
                <a:ea typeface="+mn-ea"/>
                <a:cs typeface="+mn-cs"/>
              </a:rPr>
              <a:t>Y</a:t>
            </a:r>
            <a:r>
              <a:rPr kumimoji="0" lang="en-US" sz="2900" b="1" i="0" u="none" strike="noStrike" kern="1200" cap="none" spc="0" normalizeH="0" baseline="0" noProof="0" dirty="0" smtClean="0">
                <a:ln>
                  <a:noFill/>
                </a:ln>
                <a:solidFill>
                  <a:srgbClr val="3C1A56"/>
                </a:solidFill>
                <a:effectLst/>
                <a:uLnTx/>
                <a:uFillTx/>
                <a:latin typeface="+mn-lt"/>
                <a:ea typeface="+mn-ea"/>
                <a:cs typeface="+mn-cs"/>
              </a:rPr>
              <a:t>UNUS ARICI</a:t>
            </a:r>
            <a:endParaRPr kumimoji="0" lang="tr-TR" sz="2900" b="1"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900" b="1" i="0" u="none" strike="noStrike" kern="1200" cap="none" spc="0" normalizeH="0" baseline="0" noProof="0" dirty="0" smtClean="0">
                <a:ln>
                  <a:noFill/>
                </a:ln>
                <a:solidFill>
                  <a:srgbClr val="3C1A56"/>
                </a:solidFill>
                <a:effectLst/>
                <a:uLnTx/>
                <a:uFillTx/>
                <a:latin typeface="+mn-lt"/>
                <a:ea typeface="+mn-ea"/>
                <a:cs typeface="+mn-cs"/>
              </a:rPr>
              <a:t>ÖZCAN GÜREL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900" b="1" i="0" u="none" strike="noStrike" kern="1200" cap="none" spc="0" normalizeH="0" baseline="0" noProof="0" dirty="0" smtClean="0">
                <a:ln>
                  <a:noFill/>
                </a:ln>
                <a:solidFill>
                  <a:srgbClr val="3C1A56"/>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ROF DR. MEMDUH  DURSU</a:t>
            </a:r>
            <a:r>
              <a:rPr kumimoji="0" lang="tr-TR" sz="2900" b="1" i="0" u="none" strike="noStrike" kern="1200" cap="none" spc="0" normalizeH="0" baseline="0" noProof="0" dirty="0" smtClean="0">
                <a:ln>
                  <a:noFill/>
                </a:ln>
                <a:solidFill>
                  <a:srgbClr val="3C1A56"/>
                </a:solidFill>
                <a:effectLst/>
                <a:uLnTx/>
                <a:uFillTx/>
                <a:latin typeface="+mn-lt"/>
                <a:ea typeface="+mn-ea"/>
                <a:cs typeface="+mn-cs"/>
              </a:rPr>
              <a:t>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900" b="1" i="0" u="none" strike="noStrike" kern="1200" cap="none" spc="0" normalizeH="0" baseline="0" noProof="0" dirty="0" smtClean="0">
                <a:ln>
                  <a:noFill/>
                </a:ln>
                <a:solidFill>
                  <a:srgbClr val="3C1A56"/>
                </a:solidFill>
                <a:effectLst/>
                <a:uLnTx/>
                <a:uFillTx/>
                <a:latin typeface="+mn-lt"/>
                <a:ea typeface="+mn-ea"/>
                <a:cs typeface="+mn-cs"/>
              </a:rPr>
              <a:t>DOÇ.DR. ÖZGÜR KILIÇKESMEZ</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DR. SERKAN  ARIBAL  </a:t>
            </a:r>
            <a:endParaRPr kumimoji="0" lang="tr-TR" sz="2900" b="1"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900" b="1" i="0" u="none" strike="noStrike" kern="1200" cap="none" spc="0" normalizeH="0" baseline="0" noProof="0" dirty="0" smtClean="0">
                <a:ln>
                  <a:noFill/>
                </a:ln>
                <a:solidFill>
                  <a:srgbClr val="3C1A56"/>
                </a:solidFill>
                <a:effectLst/>
                <a:uLnTx/>
                <a:uFillTx/>
                <a:latin typeface="+mn-lt"/>
                <a:ea typeface="+mn-ea"/>
                <a:cs typeface="+mn-cs"/>
              </a:rPr>
              <a:t>HÜSEYİN ARIKAN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900" b="1" i="0" u="none" strike="noStrike" kern="1200" cap="none" spc="0" normalizeH="0" baseline="0" noProof="0" dirty="0" smtClean="0">
                <a:ln>
                  <a:noFill/>
                </a:ln>
                <a:solidFill>
                  <a:srgbClr val="3C1A56"/>
                </a:solidFill>
                <a:effectLst/>
                <a:uLnTx/>
                <a:uFillTx/>
                <a:latin typeface="+mn-lt"/>
                <a:ea typeface="+mn-ea"/>
                <a:cs typeface="+mn-cs"/>
              </a:rPr>
              <a:t>SACİT TANRIVERDİ</a:t>
            </a:r>
            <a:endParaRPr kumimoji="0" lang="tr-TR" sz="29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FATİH   KOÇ</a:t>
            </a:r>
            <a:endParaRPr kumimoji="0" lang="tr-TR" sz="2900" b="1"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ENGİN NOGAYLAR</a:t>
            </a:r>
            <a:endParaRPr kumimoji="0" lang="tr-TR" sz="2900" b="1"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900" b="1" i="0" u="none" strike="noStrike" kern="1200" cap="none" spc="0" normalizeH="0" baseline="0" noProof="0" dirty="0" smtClean="0">
                <a:ln>
                  <a:noFill/>
                </a:ln>
                <a:solidFill>
                  <a:srgbClr val="3C1A56"/>
                </a:solidFill>
                <a:effectLst/>
                <a:uLnTx/>
                <a:uFillTx/>
                <a:latin typeface="+mn-lt"/>
                <a:ea typeface="+mn-ea"/>
                <a:cs typeface="+mn-cs"/>
              </a:rPr>
              <a:t>HÜSEYİN KÖROĞLU</a:t>
            </a:r>
            <a:endParaRPr kumimoji="0" lang="tr-TR" sz="2900" b="1"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900" b="1" i="0" u="none" strike="noStrike" kern="1200" cap="none" spc="0" normalizeH="0" baseline="0" noProof="0" dirty="0" smtClean="0">
                <a:ln>
                  <a:noFill/>
                </a:ln>
                <a:solidFill>
                  <a:srgbClr val="3C1A56"/>
                </a:solidFill>
                <a:effectLst/>
                <a:uLnTx/>
                <a:uFillTx/>
                <a:latin typeface="+mn-lt"/>
                <a:ea typeface="+mn-ea"/>
                <a:cs typeface="+mn-cs"/>
              </a:rPr>
              <a:t>VOLKAN KUTLU</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900" b="1" i="0" u="none" strike="noStrike" kern="1200" cap="none" spc="0" normalizeH="0" baseline="0" noProof="0" dirty="0" smtClean="0">
                <a:ln>
                  <a:noFill/>
                </a:ln>
                <a:solidFill>
                  <a:srgbClr val="3C1A56"/>
                </a:solidFill>
                <a:effectLst/>
                <a:uLnTx/>
                <a:uFillTx/>
                <a:latin typeface="+mn-lt"/>
                <a:ea typeface="+mn-ea"/>
                <a:cs typeface="+mn-cs"/>
              </a:rPr>
              <a:t>AHMET AYCAN</a:t>
            </a:r>
            <a:endParaRPr kumimoji="0" lang="tr-TR" sz="29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900" b="1" i="0" u="none" strike="noStrike" kern="1200" cap="none" spc="0" normalizeH="0" baseline="0" noProof="0" dirty="0" smtClean="0">
                <a:ln>
                  <a:noFill/>
                </a:ln>
                <a:solidFill>
                  <a:srgbClr val="3C1A56"/>
                </a:solidFill>
                <a:effectLst/>
                <a:uLnTx/>
                <a:uFillTx/>
                <a:latin typeface="+mn-lt"/>
                <a:ea typeface="+mn-ea"/>
                <a:cs typeface="+mn-cs"/>
              </a:rPr>
              <a:t>ORHAN ARSLAN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900" b="1" i="0" u="none" strike="noStrike" kern="1200" cap="none" spc="0" normalizeH="0" baseline="0" noProof="0" dirty="0" smtClean="0">
                <a:ln>
                  <a:noFill/>
                </a:ln>
                <a:solidFill>
                  <a:srgbClr val="3C1A56"/>
                </a:solidFill>
                <a:effectLst/>
                <a:uLnTx/>
                <a:uFillTx/>
                <a:latin typeface="+mn-lt"/>
                <a:ea typeface="+mn-ea"/>
                <a:cs typeface="+mn-cs"/>
              </a:rPr>
              <a:t>NEVRUZ ÇELİK</a:t>
            </a:r>
          </a:p>
        </p:txBody>
      </p:sp>
      <p:sp>
        <p:nvSpPr>
          <p:cNvPr id="3" name="Unvan 1">
            <a:extLst>
              <a:ext uri="{FF2B5EF4-FFF2-40B4-BE49-F238E27FC236}">
                <a16:creationId xmlns="" xmlns:a16="http://schemas.microsoft.com/office/drawing/2014/main" id="{651BA99A-3809-4BF0-86CA-85CFAFBA90B9}"/>
              </a:ext>
            </a:extLst>
          </p:cNvPr>
          <p:cNvSpPr txBox="1">
            <a:spLocks/>
          </p:cNvSpPr>
          <p:nvPr/>
        </p:nvSpPr>
        <p:spPr>
          <a:xfrm>
            <a:off x="1" y="1142984"/>
            <a:ext cx="7643833" cy="928694"/>
          </a:xfrm>
          <a:prstGeom prst="rect">
            <a:avLst/>
          </a:prstGeom>
        </p:spPr>
        <p:txBody>
          <a:bodyP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0" i="0" u="none" strike="noStrike" kern="1200" cap="none" spc="0" normalizeH="0" baseline="0" noProof="0" dirty="0" smtClean="0">
                <a:ln>
                  <a:noFill/>
                </a:ln>
                <a:solidFill>
                  <a:srgbClr val="3C1A56"/>
                </a:solidFill>
                <a:effectLst/>
                <a:uLnTx/>
                <a:uFillTx/>
                <a:latin typeface="+mj-lt"/>
                <a:ea typeface="+mj-ea"/>
                <a:cs typeface="+mj-cs"/>
              </a:rPr>
              <a:t>DÜZENLEME KURULU     </a:t>
            </a:r>
            <a:r>
              <a:rPr kumimoji="0" lang="tr-TR" sz="4100" b="0" i="0" u="none" strike="noStrike" kern="1200" cap="none" spc="0" normalizeH="0" baseline="0" noProof="0" dirty="0" smtClean="0">
                <a:ln>
                  <a:noFill/>
                </a:ln>
                <a:solidFill>
                  <a:srgbClr val="3C1A56"/>
                </a:solidFill>
                <a:effectLst/>
                <a:uLnTx/>
                <a:uFillTx/>
                <a:latin typeface="+mj-lt"/>
                <a:ea typeface="+mj-ea"/>
                <a:cs typeface="+mj-cs"/>
              </a:rPr>
              <a:t>            </a:t>
            </a:r>
            <a:r>
              <a:rPr kumimoji="0" lang="en-US" sz="4100" b="0" i="0" u="none" strike="noStrike" kern="1200" cap="none" spc="0" normalizeH="0" baseline="0" noProof="0" dirty="0" smtClean="0">
                <a:ln>
                  <a:noFill/>
                </a:ln>
                <a:solidFill>
                  <a:srgbClr val="3C1A56"/>
                </a:solidFill>
                <a:effectLst/>
                <a:uLnTx/>
                <a:uFillTx/>
                <a:latin typeface="+mj-lt"/>
                <a:ea typeface="+mj-ea"/>
                <a:cs typeface="+mj-cs"/>
              </a:rPr>
              <a:t> </a:t>
            </a:r>
            <a:r>
              <a:rPr kumimoji="0" lang="en-US" sz="4400" b="0" i="0" u="none" strike="noStrike" kern="1200" cap="none" spc="0" normalizeH="0" baseline="0" noProof="0" dirty="0" smtClean="0">
                <a:ln>
                  <a:noFill/>
                </a:ln>
                <a:solidFill>
                  <a:srgbClr val="3C1A56"/>
                </a:solidFill>
                <a:effectLst/>
                <a:uLnTx/>
                <a:uFillTx/>
                <a:latin typeface="+mj-lt"/>
                <a:ea typeface="+mj-ea"/>
                <a:cs typeface="+mj-cs"/>
              </a:rPr>
              <a:t>BİLİM KURULU</a:t>
            </a:r>
            <a:r>
              <a:rPr kumimoji="0" lang="tr-TR" sz="4400" b="0" i="0" u="none" strike="noStrike" kern="1200" cap="none" spc="0" normalizeH="0" baseline="0" noProof="0" dirty="0" smtClean="0">
                <a:ln>
                  <a:noFill/>
                </a:ln>
                <a:solidFill>
                  <a:srgbClr val="3C1A56"/>
                </a:solidFill>
                <a:effectLst/>
                <a:uLnTx/>
                <a:uFillTx/>
                <a:latin typeface="+mj-lt"/>
                <a:ea typeface="+mj-ea"/>
                <a:cs typeface="+mj-cs"/>
              </a:rPr>
              <a:t/>
            </a:r>
            <a:br>
              <a:rPr kumimoji="0" lang="tr-TR" sz="4400" b="0" i="0" u="none" strike="noStrike" kern="1200" cap="none" spc="0" normalizeH="0" baseline="0" noProof="0" dirty="0" smtClean="0">
                <a:ln>
                  <a:noFill/>
                </a:ln>
                <a:solidFill>
                  <a:srgbClr val="3C1A56"/>
                </a:solidFill>
                <a:effectLst/>
                <a:uLnTx/>
                <a:uFillTx/>
                <a:latin typeface="+mj-lt"/>
                <a:ea typeface="+mj-ea"/>
                <a:cs typeface="+mj-cs"/>
              </a:rPr>
            </a:br>
            <a:endParaRPr kumimoji="0" lang="tr-TR" sz="4400" b="0" i="0" u="none" strike="noStrike" kern="1200" cap="none" spc="0" normalizeH="0" baseline="0" noProof="0" dirty="0">
              <a:ln>
                <a:noFill/>
              </a:ln>
              <a:solidFill>
                <a:srgbClr val="3C1A56"/>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2">
            <a:extLst>
              <a:ext uri="{FF2B5EF4-FFF2-40B4-BE49-F238E27FC236}">
                <a16:creationId xmlns="" xmlns:a16="http://schemas.microsoft.com/office/drawing/2014/main" id="{C7682657-F574-4F94-9D11-11EE2EF888ED}"/>
              </a:ext>
            </a:extLst>
          </p:cNvPr>
          <p:cNvSpPr txBox="1">
            <a:spLocks/>
          </p:cNvSpPr>
          <p:nvPr/>
        </p:nvSpPr>
        <p:spPr>
          <a:xfrm>
            <a:off x="357157" y="2071678"/>
            <a:ext cx="8572561" cy="4786321"/>
          </a:xfrm>
          <a:prstGeom prst="rect">
            <a:avLst/>
          </a:prstGeom>
        </p:spPr>
        <p:txBody>
          <a:bodyPr>
            <a:normAutofit fontScale="55000" lnSpcReduction="20000"/>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dirty="0" smtClean="0">
                <a:ln>
                  <a:noFill/>
                </a:ln>
                <a:solidFill>
                  <a:srgbClr val="3C1A56"/>
                </a:solidFill>
                <a:effectLst/>
                <a:uLnTx/>
                <a:uFillTx/>
                <a:latin typeface="+mn-lt"/>
                <a:ea typeface="+mn-ea"/>
                <a:cs typeface="+mn-cs"/>
              </a:rPr>
              <a:t>           15 Mayıs 2017 tarihi itibaren hizmet vermekte olan derneğimiz;</a:t>
            </a:r>
            <a:br>
              <a:rPr kumimoji="0" lang="tr-TR" sz="3200" b="0" i="0" u="none" strike="noStrike" kern="1200" cap="none" spc="0" normalizeH="0" baseline="0" noProof="0" dirty="0" smtClean="0">
                <a:ln>
                  <a:noFill/>
                </a:ln>
                <a:solidFill>
                  <a:srgbClr val="3C1A56"/>
                </a:solidFill>
                <a:effectLst/>
                <a:uLnTx/>
                <a:uFillTx/>
                <a:latin typeface="+mn-lt"/>
                <a:ea typeface="+mn-ea"/>
                <a:cs typeface="+mn-cs"/>
              </a:rPr>
            </a:br>
            <a:endParaRPr kumimoji="0" lang="tr-TR" sz="32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dirty="0" smtClean="0">
                <a:ln>
                  <a:noFill/>
                </a:ln>
                <a:solidFill>
                  <a:srgbClr val="3C1A56"/>
                </a:solidFill>
                <a:effectLst/>
                <a:uLnTx/>
                <a:uFillTx/>
                <a:latin typeface="+mn-lt"/>
                <a:ea typeface="+mn-ea"/>
                <a:cs typeface="+mn-cs"/>
              </a:rPr>
              <a:t> </a:t>
            </a:r>
            <a:r>
              <a:rPr kumimoji="0" lang="tr-TR" sz="3200" b="0" i="0" u="none" strike="noStrike" kern="1200" cap="none" spc="0" normalizeH="0" baseline="0" noProof="0" dirty="0" err="1" smtClean="0">
                <a:ln>
                  <a:noFill/>
                </a:ln>
                <a:solidFill>
                  <a:srgbClr val="3C1A56"/>
                </a:solidFill>
                <a:effectLst/>
                <a:uLnTx/>
                <a:uFillTx/>
                <a:latin typeface="+mn-lt"/>
                <a:ea typeface="+mn-ea"/>
                <a:cs typeface="+mn-cs"/>
              </a:rPr>
              <a:t>Radyoiyonizan</a:t>
            </a:r>
            <a:r>
              <a:rPr kumimoji="0" lang="tr-TR" sz="3200" b="0" i="0" u="none" strike="noStrike" kern="1200" cap="none" spc="0" normalizeH="0" baseline="0" noProof="0" dirty="0" smtClean="0">
                <a:ln>
                  <a:noFill/>
                </a:ln>
                <a:solidFill>
                  <a:srgbClr val="3C1A56"/>
                </a:solidFill>
                <a:effectLst/>
                <a:uLnTx/>
                <a:uFillTx/>
                <a:latin typeface="+mn-lt"/>
                <a:ea typeface="+mn-ea"/>
                <a:cs typeface="+mn-cs"/>
              </a:rPr>
              <a:t> (Konvansiyonel Görüntüleme Yöntemleri, Bilgisayarlı Tomografi), radyoizotop-radyoaktif maddeler ( Nükleer Tıp) ve Manyetik Rezonans teknikleri( MRG) dahil birçok yöntem ile görüntüleme yapan teknisyen ve teknikerlerin, daha kaliteli ve bilimsel yaklaşımlı, dünya ölçeğinde tıbbi görüntüleme, teşhis ve tedavi hizmeti verebilmesi için çalışmalar yapmaktadır. </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dirty="0" smtClean="0">
                <a:ln>
                  <a:noFill/>
                </a:ln>
                <a:solidFill>
                  <a:srgbClr val="3C1A56"/>
                </a:solidFill>
                <a:effectLst/>
                <a:uLnTx/>
                <a:uFillTx/>
                <a:latin typeface="+mn-lt"/>
                <a:ea typeface="+mn-ea"/>
                <a:cs typeface="+mn-cs"/>
              </a:rPr>
              <a:t>  Tüm meslek çalışanlarının ve örgütlerin etik prensipler çerçevesinde toplum sağlığını gözeterek ilgili çalışmalarını teşvik etmek, tıbbi görüntüleme alanında çalışanların hukuksal haklarını korumak ve bilimsel alanda geliştirmeyi amaçlamaktadır.</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dirty="0" smtClean="0">
                <a:ln>
                  <a:noFill/>
                </a:ln>
                <a:solidFill>
                  <a:srgbClr val="3C1A56"/>
                </a:solidFill>
                <a:effectLst/>
                <a:uLnTx/>
                <a:uFillTx/>
                <a:latin typeface="+mn-lt"/>
                <a:ea typeface="+mn-ea"/>
                <a:cs typeface="+mn-cs"/>
              </a:rPr>
              <a:t>  Meslektaşlarımızın özlük haklarını daima hukuksal çerçevede gözetmek, bilimsel çalışmalar yapmak ve yapılmasını teşvik etmek, alanında hak ettiği yere ulaştırmak.  Eğitim seviyesini yükselterek en az lisans düzeyine çıkarmak ana hedeflerimizdendir.</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dirty="0" smtClean="0">
                <a:ln>
                  <a:noFill/>
                </a:ln>
                <a:solidFill>
                  <a:srgbClr val="3C1A56"/>
                </a:solidFill>
                <a:effectLst/>
                <a:uLnTx/>
                <a:uFillTx/>
                <a:latin typeface="+mn-lt"/>
                <a:ea typeface="+mn-ea"/>
                <a:cs typeface="+mn-cs"/>
              </a:rPr>
              <a:t>  Kendi öğretim elemanlarını yetiştirerek mesleki eğitim ve ihtisaslarını bizzat kazandırabilir düzeye getirmeyi hedeflemektedir. </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dirty="0" smtClean="0">
                <a:ln>
                  <a:noFill/>
                </a:ln>
                <a:solidFill>
                  <a:srgbClr val="3C1A56"/>
                </a:solidFill>
                <a:effectLst/>
                <a:uLnTx/>
                <a:uFillTx/>
                <a:latin typeface="+mn-lt"/>
                <a:ea typeface="+mn-ea"/>
                <a:cs typeface="+mn-cs"/>
              </a:rPr>
              <a:t>  Meslektaşlarımızın her konuda bilimsel ve mesleki gelişimini desteklemek üzere projeler hazırlamak, bu konuda her türlü atılıma destek olmak,</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dirty="0" smtClean="0">
                <a:ln>
                  <a:noFill/>
                </a:ln>
                <a:solidFill>
                  <a:srgbClr val="3C1A56"/>
                </a:solidFill>
                <a:effectLst/>
                <a:uLnTx/>
                <a:uFillTx/>
                <a:latin typeface="+mn-lt"/>
                <a:ea typeface="+mn-ea"/>
                <a:cs typeface="+mn-cs"/>
              </a:rPr>
              <a:t>  Kitlesel ve bölgesel eğitimler düzenlemek ve tüm bunları bilimsel bir şuur çerçevesinde dünyaya sunmaktır.</a:t>
            </a:r>
            <a:r>
              <a:rPr kumimoji="0" lang="en-US" sz="3200" b="0" i="0" u="none" strike="noStrike" kern="1200" cap="none" spc="0" normalizeH="0" baseline="0" noProof="0" dirty="0" smtClean="0">
                <a:ln>
                  <a:noFill/>
                </a:ln>
                <a:solidFill>
                  <a:srgbClr val="3C1A56"/>
                </a:solidFill>
                <a:effectLst/>
                <a:uLnTx/>
                <a:uFillTx/>
                <a:latin typeface="+mn-lt"/>
                <a:ea typeface="+mn-ea"/>
                <a:cs typeface="+mn-cs"/>
              </a:rPr>
              <a:t> </a:t>
            </a:r>
            <a:endParaRPr kumimoji="0" lang="tr-TR" sz="3200" b="0" i="0" u="none" strike="noStrike" kern="1200" cap="none" spc="0" normalizeH="0" baseline="0" noProof="0" dirty="0" smtClean="0">
              <a:ln>
                <a:noFill/>
              </a:ln>
              <a:solidFill>
                <a:srgbClr val="3C1A5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Unvan 1">
            <a:extLst>
              <a:ext uri="{FF2B5EF4-FFF2-40B4-BE49-F238E27FC236}">
                <a16:creationId xmlns="" xmlns:a16="http://schemas.microsoft.com/office/drawing/2014/main" id="{92E9AF06-776D-45B8-A956-0CF9C0C29E1E}"/>
              </a:ext>
            </a:extLst>
          </p:cNvPr>
          <p:cNvSpPr txBox="1">
            <a:spLocks/>
          </p:cNvSpPr>
          <p:nvPr/>
        </p:nvSpPr>
        <p:spPr>
          <a:xfrm>
            <a:off x="1" y="618518"/>
            <a:ext cx="8072462" cy="147857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0" normalizeH="0" baseline="0" noProof="0" smtClean="0">
                <a:ln>
                  <a:noFill/>
                </a:ln>
                <a:solidFill>
                  <a:srgbClr val="3C1A56"/>
                </a:solidFill>
                <a:effectLst/>
                <a:uLnTx/>
                <a:uFillTx/>
                <a:latin typeface="+mj-lt"/>
                <a:ea typeface="+mj-ea"/>
                <a:cs typeface="+mj-cs"/>
              </a:rPr>
              <a:t>MİSYON VE VİZYONUMUZ</a:t>
            </a:r>
            <a:endParaRPr kumimoji="0" lang="tr-TR" sz="4400" b="0" i="0" u="none" strike="noStrike" kern="1200" cap="none" spc="0" normalizeH="0" baseline="0" noProof="0" dirty="0">
              <a:ln>
                <a:noFill/>
              </a:ln>
              <a:solidFill>
                <a:srgbClr val="3C1A56"/>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2">
            <a:extLst>
              <a:ext uri="{FF2B5EF4-FFF2-40B4-BE49-F238E27FC236}">
                <a16:creationId xmlns="" xmlns:a16="http://schemas.microsoft.com/office/drawing/2014/main" id="{6195D391-3E20-444D-A28E-74942379537F}"/>
              </a:ext>
            </a:extLst>
          </p:cNvPr>
          <p:cNvSpPr txBox="1">
            <a:spLocks/>
          </p:cNvSpPr>
          <p:nvPr/>
        </p:nvSpPr>
        <p:spPr>
          <a:xfrm>
            <a:off x="1" y="1643050"/>
            <a:ext cx="9144000" cy="5000660"/>
          </a:xfrm>
          <a:prstGeom prst="rect">
            <a:avLst/>
          </a:prstGeom>
        </p:spPr>
        <p:txBody>
          <a:bodyPr>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1600" b="1" i="0" u="none" strike="noStrike" kern="1200" cap="none" spc="0" normalizeH="0" baseline="0" noProof="0" dirty="0" smtClean="0">
                <a:ln>
                  <a:noFill/>
                </a:ln>
                <a:solidFill>
                  <a:srgbClr val="3C1A56"/>
                </a:solidFill>
                <a:effectLst/>
                <a:uLnTx/>
                <a:uFillTx/>
                <a:latin typeface="+mn-lt"/>
                <a:ea typeface="+mn-ea"/>
                <a:cs typeface="+mn-cs"/>
              </a:rPr>
              <a:t>Kongre Tarihi: 10</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-14 Nisan 2019</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1600" b="1" i="0" u="none" strike="noStrike" kern="1200" cap="none" spc="0" normalizeH="0" baseline="0" noProof="0" dirty="0" smtClean="0">
                <a:ln>
                  <a:noFill/>
                </a:ln>
                <a:solidFill>
                  <a:srgbClr val="3C1A56"/>
                </a:solidFill>
                <a:effectLst/>
                <a:uLnTx/>
                <a:uFillTx/>
                <a:latin typeface="+mn-lt"/>
                <a:ea typeface="+mn-ea"/>
                <a:cs typeface="+mn-cs"/>
              </a:rPr>
              <a:t>Kongre Yeri: </a:t>
            </a:r>
            <a:r>
              <a:rPr kumimoji="0" lang="tr-TR" sz="1600" b="1" i="0" u="none" strike="noStrike" kern="1200" cap="none" spc="0" normalizeH="0" baseline="0" noProof="0" dirty="0" err="1" smtClean="0">
                <a:ln>
                  <a:noFill/>
                </a:ln>
                <a:solidFill>
                  <a:srgbClr val="3C1A56"/>
                </a:solidFill>
                <a:effectLst/>
                <a:uLnTx/>
                <a:uFillTx/>
                <a:latin typeface="+mn-lt"/>
                <a:ea typeface="+mn-ea"/>
                <a:cs typeface="+mn-cs"/>
              </a:rPr>
              <a:t>Avantgarder</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600" b="1" i="0" u="none" strike="noStrike" kern="1200" cap="none" spc="0" normalizeH="0" baseline="0" noProof="0" dirty="0" err="1" smtClean="0">
                <a:ln>
                  <a:noFill/>
                </a:ln>
                <a:solidFill>
                  <a:srgbClr val="3C1A56"/>
                </a:solidFill>
                <a:effectLst/>
                <a:uLnTx/>
                <a:uFillTx/>
                <a:latin typeface="+mn-lt"/>
                <a:ea typeface="+mn-ea"/>
                <a:cs typeface="+mn-cs"/>
              </a:rPr>
              <a:t>Resort</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600" b="1" i="0" u="none" strike="noStrike" kern="1200" cap="none" spc="0" normalizeH="0" baseline="0" noProof="0" dirty="0" err="1" smtClean="0">
                <a:ln>
                  <a:noFill/>
                </a:ln>
                <a:solidFill>
                  <a:srgbClr val="3C1A56"/>
                </a:solidFill>
                <a:effectLst/>
                <a:uLnTx/>
                <a:uFillTx/>
                <a:latin typeface="+mn-lt"/>
                <a:ea typeface="+mn-ea"/>
                <a:cs typeface="+mn-cs"/>
              </a:rPr>
              <a:t>Hotel</a:t>
            </a:r>
            <a:endParaRPr kumimoji="0" lang="tr-TR" sz="16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1600" b="1" i="0" u="none" strike="noStrike" kern="1200" cap="none" spc="0" normalizeH="0" baseline="0" noProof="0" dirty="0" smtClean="0">
                <a:ln>
                  <a:noFill/>
                </a:ln>
                <a:solidFill>
                  <a:srgbClr val="3C1A56"/>
                </a:solidFill>
                <a:effectLst/>
                <a:uLnTx/>
                <a:uFillTx/>
                <a:latin typeface="+mn-lt"/>
                <a:ea typeface="+mn-ea"/>
                <a:cs typeface="+mn-cs"/>
              </a:rPr>
              <a:t>Kongre Dili: </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Kongre dili </a:t>
            </a:r>
            <a:r>
              <a:rPr kumimoji="0" lang="tr-TR" sz="1600" b="0" i="0" u="none" strike="noStrike" kern="1200" cap="none" spc="0" normalizeH="0" baseline="0" noProof="0" dirty="0" err="1" smtClean="0">
                <a:ln>
                  <a:noFill/>
                </a:ln>
                <a:solidFill>
                  <a:srgbClr val="3C1A56"/>
                </a:solidFill>
                <a:effectLst/>
                <a:uLnTx/>
                <a:uFillTx/>
                <a:latin typeface="+mn-lt"/>
                <a:ea typeface="+mn-ea"/>
                <a:cs typeface="+mn-cs"/>
              </a:rPr>
              <a:t>Türkçe’dir</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1600" b="1" i="0" u="none" strike="noStrike" kern="1200" cap="none" spc="0" normalizeH="0" baseline="0" noProof="0" dirty="0" smtClean="0">
                <a:ln>
                  <a:noFill/>
                </a:ln>
                <a:solidFill>
                  <a:srgbClr val="3C1A56"/>
                </a:solidFill>
                <a:effectLst/>
                <a:uLnTx/>
                <a:uFillTx/>
                <a:latin typeface="+mn-lt"/>
                <a:ea typeface="+mn-ea"/>
                <a:cs typeface="+mn-cs"/>
              </a:rPr>
              <a:t>Kongre Katılım Kabul Mektubu: </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Kongreye </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‘Sözel/Poster sunumu’ </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ile iştirak eden katılımcılara online </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‘Kabul Mektubu’ </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gönderilecektir. </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Sözel/ Poster</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 sunumu başvuru  için son tarih </a:t>
            </a:r>
            <a:r>
              <a:rPr kumimoji="0" lang="tr-TR" sz="1600" b="1" i="0" u="none" strike="noStrike" kern="1200" cap="none" spc="0" normalizeH="0" baseline="0" noProof="0" dirty="0" smtClean="0">
                <a:ln>
                  <a:noFill/>
                </a:ln>
                <a:solidFill>
                  <a:srgbClr val="C00000"/>
                </a:solidFill>
                <a:effectLst/>
                <a:uLnTx/>
                <a:uFillTx/>
                <a:latin typeface="+mn-lt"/>
                <a:ea typeface="+mn-ea"/>
                <a:cs typeface="+mn-cs"/>
              </a:rPr>
              <a:t>10.03.2019 </a:t>
            </a:r>
            <a:r>
              <a:rPr kumimoji="0" lang="tr-TR" sz="1600" b="0" i="0" u="none" strike="noStrike" kern="1200" cap="none" spc="0" normalizeH="0" baseline="0" noProof="0" dirty="0" err="1" smtClean="0">
                <a:ln>
                  <a:noFill/>
                </a:ln>
                <a:solidFill>
                  <a:srgbClr val="3C1A56"/>
                </a:solidFill>
                <a:effectLst/>
                <a:uLnTx/>
                <a:uFillTx/>
                <a:latin typeface="+mn-lt"/>
                <a:ea typeface="+mn-ea"/>
                <a:cs typeface="+mn-cs"/>
              </a:rPr>
              <a:t>dir</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 (</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Sözel sunumlar 10 </a:t>
            </a:r>
            <a:r>
              <a:rPr kumimoji="0" lang="tr-TR" sz="1600" b="1" i="0" u="none" strike="noStrike" kern="1200" cap="none" spc="0" normalizeH="0" baseline="0" noProof="0" dirty="0" err="1" smtClean="0">
                <a:ln>
                  <a:noFill/>
                </a:ln>
                <a:solidFill>
                  <a:srgbClr val="3C1A56"/>
                </a:solidFill>
                <a:effectLst/>
                <a:uLnTx/>
                <a:uFillTx/>
                <a:latin typeface="+mn-lt"/>
                <a:ea typeface="+mn-ea"/>
                <a:cs typeface="+mn-cs"/>
              </a:rPr>
              <a:t>dk</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 Poster sunumlar 60*90 </a:t>
            </a:r>
            <a:r>
              <a:rPr kumimoji="0" lang="tr-TR" sz="1600" b="1" i="0" u="none" strike="noStrike" kern="1200" cap="none" spc="0" normalizeH="0" baseline="0" noProof="0" dirty="0" err="1" smtClean="0">
                <a:ln>
                  <a:noFill/>
                </a:ln>
                <a:solidFill>
                  <a:srgbClr val="3C1A56"/>
                </a:solidFill>
                <a:effectLst/>
                <a:uLnTx/>
                <a:uFillTx/>
                <a:latin typeface="+mn-lt"/>
                <a:ea typeface="+mn-ea"/>
                <a:cs typeface="+mn-cs"/>
              </a:rPr>
              <a:t>ebatında</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 olacak şekilde </a:t>
            </a:r>
            <a:r>
              <a:rPr kumimoji="0" lang="tr-TR" sz="1600" b="1" i="0" u="none" strike="noStrike" kern="1200" cap="none" spc="0" normalizeH="0" baseline="0" noProof="0" dirty="0" err="1" smtClean="0">
                <a:ln>
                  <a:noFill/>
                </a:ln>
                <a:solidFill>
                  <a:srgbClr val="3C1A56"/>
                </a:solidFill>
                <a:effectLst/>
                <a:uLnTx/>
                <a:uFillTx/>
                <a:latin typeface="+mn-lt"/>
                <a:ea typeface="+mn-ea"/>
                <a:cs typeface="+mn-cs"/>
                <a:hlinkClick r:id="rId2"/>
              </a:rPr>
              <a:t>info</a:t>
            </a:r>
            <a:r>
              <a:rPr kumimoji="0" lang="tr-TR" sz="1600" b="1" i="0" u="none" strike="noStrike" kern="1200" cap="none" spc="0" normalizeH="0" baseline="0" noProof="0" dirty="0" smtClean="0">
                <a:ln>
                  <a:noFill/>
                </a:ln>
                <a:solidFill>
                  <a:srgbClr val="3C1A56"/>
                </a:solidFill>
                <a:effectLst/>
                <a:uLnTx/>
                <a:uFillTx/>
                <a:latin typeface="+mn-lt"/>
                <a:ea typeface="+mn-ea"/>
                <a:cs typeface="+mn-cs"/>
                <a:hlinkClick r:id="rId2"/>
              </a:rPr>
              <a:t>@</a:t>
            </a:r>
            <a:r>
              <a:rPr kumimoji="0" lang="tr-TR" sz="1600" b="1" i="0" u="none" strike="noStrike" kern="1200" cap="none" spc="0" normalizeH="0" baseline="0" noProof="0" dirty="0" err="1" smtClean="0">
                <a:ln>
                  <a:noFill/>
                </a:ln>
                <a:solidFill>
                  <a:srgbClr val="3C1A56"/>
                </a:solidFill>
                <a:effectLst/>
                <a:uLnTx/>
                <a:uFillTx/>
                <a:latin typeface="+mn-lt"/>
                <a:ea typeface="+mn-ea"/>
                <a:cs typeface="+mn-cs"/>
                <a:hlinkClick r:id="rId2"/>
              </a:rPr>
              <a:t>tgder</a:t>
            </a:r>
            <a:r>
              <a:rPr kumimoji="0" lang="tr-TR" sz="1600" b="1" i="0" u="none" strike="noStrike" kern="1200" cap="none" spc="0" normalizeH="0" baseline="0" noProof="0" dirty="0" smtClean="0">
                <a:ln>
                  <a:noFill/>
                </a:ln>
                <a:solidFill>
                  <a:srgbClr val="3C1A56"/>
                </a:solidFill>
                <a:effectLst/>
                <a:uLnTx/>
                <a:uFillTx/>
                <a:latin typeface="+mn-lt"/>
                <a:ea typeface="+mn-ea"/>
                <a:cs typeface="+mn-cs"/>
                <a:hlinkClick r:id="rId2"/>
              </a:rPr>
              <a:t>.com.tr</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 adresine gönderilecek)</a:t>
            </a:r>
            <a:endParaRPr kumimoji="0" lang="tr-TR" sz="16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1600" b="1" i="0" u="none" strike="noStrike" kern="1200" cap="none" spc="0" normalizeH="0" baseline="0" noProof="0" dirty="0" smtClean="0">
                <a:ln>
                  <a:noFill/>
                </a:ln>
                <a:solidFill>
                  <a:srgbClr val="3C1A56"/>
                </a:solidFill>
                <a:effectLst/>
                <a:uLnTx/>
                <a:uFillTx/>
                <a:latin typeface="+mn-lt"/>
                <a:ea typeface="+mn-ea"/>
                <a:cs typeface="+mn-cs"/>
              </a:rPr>
              <a:t>Otele Giriş: </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Otele girişler öğlen 12:00’dan sonra, çıkışlar ise 12:00’dan önce olacaktır. Çıkış günü öğlen yemeği dahildir.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1600" b="1" i="0" u="none" strike="noStrike" kern="1200" cap="none" spc="0" normalizeH="0" baseline="0" noProof="0" dirty="0" smtClean="0">
                <a:ln>
                  <a:noFill/>
                </a:ln>
                <a:solidFill>
                  <a:srgbClr val="3C1A56"/>
                </a:solidFill>
                <a:effectLst/>
                <a:uLnTx/>
                <a:uFillTx/>
                <a:latin typeface="+mn-lt"/>
                <a:ea typeface="+mn-ea"/>
                <a:cs typeface="+mn-cs"/>
              </a:rPr>
              <a:t>Kayıt ve Danışma: </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Kayıt ve Danışma Masası, 10 Nisan 2019 Çarşamba  gününden itibaren </a:t>
            </a:r>
            <a:r>
              <a:rPr kumimoji="0" lang="tr-TR" sz="1600" b="1" i="0" u="none" strike="noStrike" kern="1200" cap="none" spc="0" normalizeH="0" baseline="0" noProof="0" dirty="0" err="1" smtClean="0">
                <a:ln>
                  <a:noFill/>
                </a:ln>
                <a:solidFill>
                  <a:srgbClr val="3C1A56"/>
                </a:solidFill>
                <a:effectLst/>
                <a:uLnTx/>
                <a:uFillTx/>
                <a:latin typeface="+mn-lt"/>
                <a:ea typeface="+mn-ea"/>
                <a:cs typeface="+mn-cs"/>
              </a:rPr>
              <a:t>Avantgarder</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600" b="1" i="0" u="none" strike="noStrike" kern="1200" cap="none" spc="0" normalizeH="0" baseline="0" noProof="0" dirty="0" err="1" smtClean="0">
                <a:ln>
                  <a:noFill/>
                </a:ln>
                <a:solidFill>
                  <a:srgbClr val="3C1A56"/>
                </a:solidFill>
                <a:effectLst/>
                <a:uLnTx/>
                <a:uFillTx/>
                <a:latin typeface="+mn-lt"/>
                <a:ea typeface="+mn-ea"/>
                <a:cs typeface="+mn-cs"/>
              </a:rPr>
              <a:t>Resort</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 </a:t>
            </a:r>
            <a:r>
              <a:rPr kumimoji="0" lang="tr-TR" sz="1600" b="1" i="0" u="none" strike="noStrike" kern="1200" cap="none" spc="0" normalizeH="0" baseline="0" noProof="0" dirty="0" err="1" smtClean="0">
                <a:ln>
                  <a:noFill/>
                </a:ln>
                <a:solidFill>
                  <a:srgbClr val="3C1A56"/>
                </a:solidFill>
                <a:effectLst/>
                <a:uLnTx/>
                <a:uFillTx/>
                <a:latin typeface="+mn-lt"/>
                <a:ea typeface="+mn-ea"/>
                <a:cs typeface="+mn-cs"/>
              </a:rPr>
              <a:t>Hotel</a:t>
            </a:r>
            <a:r>
              <a:rPr kumimoji="0" lang="tr-TR" sz="1600" b="1" i="0" u="none" strike="noStrike" kern="1200" cap="none" spc="0" normalizeH="0" baseline="0" noProof="0" dirty="0" smtClean="0">
                <a:ln>
                  <a:noFill/>
                </a:ln>
                <a:solidFill>
                  <a:srgbClr val="3C1A56"/>
                </a:solidFill>
                <a:effectLst/>
                <a:uLnTx/>
                <a:uFillTx/>
                <a:latin typeface="+mn-lt"/>
                <a:ea typeface="+mn-ea"/>
                <a:cs typeface="+mn-cs"/>
              </a:rPr>
              <a:t> ‘de </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hizmet verecektir. Kayıt için ödemeyi 5 Nisan 2019 Cuma günü saat 17:00’den sonra yapan katılımcıların banka dekontlarını yanında bulundurmaları ve kayıt sırasında göstermeleri gerekmektedir. Kongre günü kayıt masasına ödeme yapmak durumunda olan katılımcılar ödemelerini nakit veya kredi kart olarak yapacaklardır.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1600" b="1" i="0" u="none" strike="noStrike" kern="1200" cap="none" spc="0" normalizeH="0" baseline="0" noProof="0" dirty="0" smtClean="0">
                <a:ln>
                  <a:noFill/>
                </a:ln>
                <a:solidFill>
                  <a:srgbClr val="3C1A56"/>
                </a:solidFill>
                <a:effectLst/>
                <a:uLnTx/>
                <a:uFillTx/>
                <a:latin typeface="+mn-lt"/>
                <a:ea typeface="+mn-ea"/>
                <a:cs typeface="+mn-cs"/>
              </a:rPr>
              <a:t>Katılım Belgesi: </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Kongreye kayıt yaptıran tüm katılımcılara 14 Nisan  2019 itibariyle kayıt masasından Katılım Belgesi verilecektir.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1600" b="1" i="0" u="none" strike="noStrike" kern="1200" cap="none" spc="0" normalizeH="0" baseline="0" noProof="0" dirty="0" smtClean="0">
                <a:ln>
                  <a:noFill/>
                </a:ln>
                <a:solidFill>
                  <a:srgbClr val="3C1A56"/>
                </a:solidFill>
                <a:effectLst/>
                <a:uLnTx/>
                <a:uFillTx/>
                <a:latin typeface="+mn-lt"/>
                <a:ea typeface="+mn-ea"/>
                <a:cs typeface="+mn-cs"/>
              </a:rPr>
              <a:t>Yaka Kartı: </a:t>
            </a:r>
            <a:r>
              <a:rPr kumimoji="0" lang="tr-TR" sz="1600" b="0" i="0" u="none" strike="noStrike" kern="1200" cap="none" spc="0" normalizeH="0" baseline="0" noProof="0" dirty="0" smtClean="0">
                <a:ln>
                  <a:noFill/>
                </a:ln>
                <a:solidFill>
                  <a:srgbClr val="3C1A56"/>
                </a:solidFill>
                <a:effectLst/>
                <a:uLnTx/>
                <a:uFillTx/>
                <a:latin typeface="+mn-lt"/>
                <a:ea typeface="+mn-ea"/>
                <a:cs typeface="+mn-cs"/>
              </a:rPr>
              <a:t>Yaka Kartı kayıt sırasında verilecektir. Kongre süresince tüm bilimsel ve sosyal aktivitelerde yaka kartı bulundurulmalıdır.</a:t>
            </a:r>
            <a:endParaRPr kumimoji="0" lang="tr-TR" sz="1600" b="0" i="0" u="none" strike="noStrike" kern="1200" cap="none" spc="0" normalizeH="0" baseline="0" noProof="0" dirty="0">
              <a:ln>
                <a:noFill/>
              </a:ln>
              <a:solidFill>
                <a:srgbClr val="3C1A56"/>
              </a:solidFill>
              <a:effectLst/>
              <a:uLnTx/>
              <a:uFillTx/>
              <a:latin typeface="+mn-lt"/>
              <a:ea typeface="+mn-ea"/>
              <a:cs typeface="+mn-cs"/>
            </a:endParaRPr>
          </a:p>
        </p:txBody>
      </p:sp>
      <p:sp>
        <p:nvSpPr>
          <p:cNvPr id="3" name="Unvan 1">
            <a:extLst>
              <a:ext uri="{FF2B5EF4-FFF2-40B4-BE49-F238E27FC236}">
                <a16:creationId xmlns="" xmlns:a16="http://schemas.microsoft.com/office/drawing/2014/main" id="{5F86B3F7-D483-4DAB-960D-37B953099C75}"/>
              </a:ext>
            </a:extLst>
          </p:cNvPr>
          <p:cNvSpPr txBox="1">
            <a:spLocks/>
          </p:cNvSpPr>
          <p:nvPr/>
        </p:nvSpPr>
        <p:spPr>
          <a:xfrm>
            <a:off x="285720" y="500042"/>
            <a:ext cx="8858280" cy="100013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3C1A56"/>
                </a:solidFill>
                <a:effectLst/>
                <a:uLnTx/>
                <a:uFillTx/>
                <a:latin typeface="+mj-lt"/>
                <a:ea typeface="+mj-ea"/>
                <a:cs typeface="+mj-cs"/>
              </a:rPr>
              <a:t>GENEL  BİLGİ</a:t>
            </a:r>
            <a:endParaRPr kumimoji="0" lang="tr-TR" sz="4400" b="0" i="0" u="none" strike="noStrike" kern="1200" cap="none" spc="0" normalizeH="0" baseline="0" noProof="0" dirty="0">
              <a:ln>
                <a:noFill/>
              </a:ln>
              <a:solidFill>
                <a:srgbClr val="3C1A56"/>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3">
            <a:extLst>
              <a:ext uri="{FF2B5EF4-FFF2-40B4-BE49-F238E27FC236}">
                <a16:creationId xmlns="" xmlns:a16="http://schemas.microsoft.com/office/drawing/2014/main" id="{6BDB8886-C6A8-4165-AD9B-40FB1711C24A}"/>
              </a:ext>
            </a:extLst>
          </p:cNvPr>
          <p:cNvGraphicFramePr>
            <a:graphicFrameLocks/>
          </p:cNvGraphicFramePr>
          <p:nvPr>
            <p:extLst>
              <p:ext uri="{D42A27DB-BD31-4B8C-83A1-F6EECF244321}">
                <p14:modId xmlns="" xmlns:p14="http://schemas.microsoft.com/office/powerpoint/2010/main" val="2596332961"/>
              </p:ext>
            </p:extLst>
          </p:nvPr>
        </p:nvGraphicFramePr>
        <p:xfrm>
          <a:off x="214282" y="1457194"/>
          <a:ext cx="8929718" cy="2113483"/>
        </p:xfrm>
        <a:graphic>
          <a:graphicData uri="http://schemas.openxmlformats.org/drawingml/2006/table">
            <a:tbl>
              <a:tblPr lastCol="1">
                <a:tableStyleId>{5C22544A-7EE6-4342-B048-85BDC9FD1C3A}</a:tableStyleId>
              </a:tblPr>
              <a:tblGrid>
                <a:gridCol w="3568279">
                  <a:extLst>
                    <a:ext uri="{9D8B030D-6E8A-4147-A177-3AD203B41FA5}">
                      <a16:colId xmlns="" xmlns:a16="http://schemas.microsoft.com/office/drawing/2014/main" val="1089342708"/>
                    </a:ext>
                  </a:extLst>
                </a:gridCol>
                <a:gridCol w="2862328">
                  <a:extLst>
                    <a:ext uri="{9D8B030D-6E8A-4147-A177-3AD203B41FA5}">
                      <a16:colId xmlns="" xmlns:a16="http://schemas.microsoft.com/office/drawing/2014/main" val="3218154354"/>
                    </a:ext>
                  </a:extLst>
                </a:gridCol>
                <a:gridCol w="2499111">
                  <a:extLst>
                    <a:ext uri="{9D8B030D-6E8A-4147-A177-3AD203B41FA5}">
                      <a16:colId xmlns="" xmlns:a16="http://schemas.microsoft.com/office/drawing/2014/main" val="2281718528"/>
                    </a:ext>
                  </a:extLst>
                </a:gridCol>
              </a:tblGrid>
              <a:tr h="263692">
                <a:tc>
                  <a:txBody>
                    <a:bodyPr/>
                    <a:lstStyle/>
                    <a:p>
                      <a:pPr>
                        <a:lnSpc>
                          <a:spcPct val="115000"/>
                        </a:lnSpc>
                        <a:spcAft>
                          <a:spcPts val="0"/>
                        </a:spcAft>
                      </a:pPr>
                      <a:r>
                        <a:rPr lang="tr-TR" sz="1400" b="1" dirty="0">
                          <a:effectLst/>
                        </a:rPr>
                        <a:t>KONAKLAMA TÜRÜ(4 GECE-5 GÜNDÜZ)</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FF0000"/>
                          </a:solidFill>
                          <a:effectLst/>
                        </a:rPr>
                        <a:t>DERNEK ÜYESİ OLAN</a:t>
                      </a:r>
                      <a:endParaRPr lang="tr-T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a:solidFill>
                            <a:srgbClr val="7030A0"/>
                          </a:solidFill>
                          <a:effectLst/>
                        </a:rPr>
                        <a:t>DERNEK ÜYESİ  OLMAYAN</a:t>
                      </a:r>
                      <a:endParaRPr lang="tr-TR" sz="1400" b="1">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extLst>
                  <a:ext uri="{0D108BD9-81ED-4DB2-BD59-A6C34878D82A}">
                    <a16:rowId xmlns="" xmlns:a16="http://schemas.microsoft.com/office/drawing/2014/main" val="2244024961"/>
                  </a:ext>
                </a:extLst>
              </a:tr>
              <a:tr h="263692">
                <a:tc>
                  <a:txBody>
                    <a:bodyPr/>
                    <a:lstStyle/>
                    <a:p>
                      <a:pPr>
                        <a:lnSpc>
                          <a:spcPct val="115000"/>
                        </a:lnSpc>
                        <a:spcAft>
                          <a:spcPts val="0"/>
                        </a:spcAft>
                      </a:pPr>
                      <a:r>
                        <a:rPr lang="tr-TR" sz="1400" b="1" dirty="0">
                          <a:effectLst/>
                        </a:rPr>
                        <a:t>TEK KİŞİLİK ODA (SNG)</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FF0000"/>
                          </a:solidFill>
                          <a:effectLst/>
                        </a:rPr>
                        <a:t>         </a:t>
                      </a:r>
                      <a:r>
                        <a:rPr lang="tr-TR" sz="1400" b="1" dirty="0" smtClean="0">
                          <a:solidFill>
                            <a:srgbClr val="FF0000"/>
                          </a:solidFill>
                          <a:effectLst/>
                        </a:rPr>
                        <a:t>3600 </a:t>
                      </a:r>
                      <a:r>
                        <a:rPr lang="tr-TR" sz="1400" b="1" dirty="0">
                          <a:solidFill>
                            <a:srgbClr val="FF0000"/>
                          </a:solidFill>
                          <a:effectLst/>
                        </a:rPr>
                        <a:t>TL</a:t>
                      </a:r>
                      <a:endParaRPr lang="tr-T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7030A0"/>
                          </a:solidFill>
                          <a:effectLst/>
                        </a:rPr>
                        <a:t>            </a:t>
                      </a:r>
                      <a:r>
                        <a:rPr lang="tr-TR" sz="1400" b="1" dirty="0" smtClean="0">
                          <a:solidFill>
                            <a:srgbClr val="7030A0"/>
                          </a:solidFill>
                          <a:effectLst/>
                        </a:rPr>
                        <a:t>3750 </a:t>
                      </a:r>
                      <a:r>
                        <a:rPr lang="tr-TR" sz="1400" b="1" dirty="0">
                          <a:solidFill>
                            <a:srgbClr val="7030A0"/>
                          </a:solidFill>
                          <a:effectLst/>
                        </a:rPr>
                        <a:t>TL</a:t>
                      </a:r>
                      <a:endParaRPr lang="tr-TR" sz="1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extLst>
                  <a:ext uri="{0D108BD9-81ED-4DB2-BD59-A6C34878D82A}">
                    <a16:rowId xmlns="" xmlns:a16="http://schemas.microsoft.com/office/drawing/2014/main" val="2456132897"/>
                  </a:ext>
                </a:extLst>
              </a:tr>
              <a:tr h="263692">
                <a:tc>
                  <a:txBody>
                    <a:bodyPr/>
                    <a:lstStyle/>
                    <a:p>
                      <a:pPr>
                        <a:lnSpc>
                          <a:spcPct val="115000"/>
                        </a:lnSpc>
                        <a:spcAft>
                          <a:spcPts val="0"/>
                        </a:spcAft>
                      </a:pPr>
                      <a:r>
                        <a:rPr lang="tr-TR" sz="1400" b="1" dirty="0">
                          <a:effectLst/>
                        </a:rPr>
                        <a:t>ÇİFT KİŞİLİK ODA (DBL)</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FF0000"/>
                          </a:solidFill>
                          <a:effectLst/>
                        </a:rPr>
                        <a:t>         </a:t>
                      </a:r>
                      <a:r>
                        <a:rPr lang="tr-TR" sz="1400" b="1" dirty="0" smtClean="0">
                          <a:solidFill>
                            <a:srgbClr val="FF0000"/>
                          </a:solidFill>
                          <a:effectLst/>
                        </a:rPr>
                        <a:t>2950 </a:t>
                      </a:r>
                      <a:r>
                        <a:rPr lang="tr-TR" sz="1400" b="1" dirty="0">
                          <a:solidFill>
                            <a:srgbClr val="FF0000"/>
                          </a:solidFill>
                          <a:effectLst/>
                        </a:rPr>
                        <a:t>TL</a:t>
                      </a:r>
                      <a:endParaRPr lang="tr-T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7030A0"/>
                          </a:solidFill>
                          <a:effectLst/>
                        </a:rPr>
                        <a:t>            </a:t>
                      </a:r>
                      <a:r>
                        <a:rPr lang="tr-TR" sz="1400" b="1" dirty="0" smtClean="0">
                          <a:solidFill>
                            <a:srgbClr val="7030A0"/>
                          </a:solidFill>
                          <a:effectLst/>
                        </a:rPr>
                        <a:t>3100 </a:t>
                      </a:r>
                      <a:r>
                        <a:rPr lang="tr-TR" sz="1400" b="1" dirty="0">
                          <a:solidFill>
                            <a:srgbClr val="7030A0"/>
                          </a:solidFill>
                          <a:effectLst/>
                        </a:rPr>
                        <a:t>TL</a:t>
                      </a:r>
                      <a:endParaRPr lang="tr-TR" sz="1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extLst>
                  <a:ext uri="{0D108BD9-81ED-4DB2-BD59-A6C34878D82A}">
                    <a16:rowId xmlns="" xmlns:a16="http://schemas.microsoft.com/office/drawing/2014/main" val="4221533660"/>
                  </a:ext>
                </a:extLst>
              </a:tr>
              <a:tr h="263692">
                <a:tc>
                  <a:txBody>
                    <a:bodyPr/>
                    <a:lstStyle/>
                    <a:p>
                      <a:pPr>
                        <a:lnSpc>
                          <a:spcPct val="115000"/>
                        </a:lnSpc>
                        <a:spcAft>
                          <a:spcPts val="0"/>
                        </a:spcAft>
                      </a:pPr>
                      <a:r>
                        <a:rPr lang="tr-TR" sz="1400" b="1" dirty="0">
                          <a:effectLst/>
                        </a:rPr>
                        <a:t>ÖĞRENÇİ </a:t>
                      </a:r>
                      <a:r>
                        <a:rPr lang="tr-TR" sz="1400" b="1" dirty="0" smtClean="0">
                          <a:effectLst/>
                        </a:rPr>
                        <a:t>ÜÇ </a:t>
                      </a:r>
                      <a:r>
                        <a:rPr lang="tr-TR" sz="1400" b="1" dirty="0">
                          <a:effectLst/>
                        </a:rPr>
                        <a:t>KİŞİLİK (DBL)</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2500 TL</a:t>
                      </a:r>
                      <a:endParaRPr lang="tr-T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7030A0"/>
                          </a:solidFill>
                          <a:effectLst/>
                        </a:rPr>
                        <a:t>            </a:t>
                      </a:r>
                      <a:r>
                        <a:rPr lang="tr-TR" sz="1400" b="1" dirty="0" smtClean="0">
                          <a:solidFill>
                            <a:srgbClr val="7030A0"/>
                          </a:solidFill>
                          <a:effectLst/>
                        </a:rPr>
                        <a:t>2600 </a:t>
                      </a:r>
                      <a:r>
                        <a:rPr lang="tr-TR" sz="1400" b="1" dirty="0">
                          <a:solidFill>
                            <a:srgbClr val="7030A0"/>
                          </a:solidFill>
                          <a:effectLst/>
                        </a:rPr>
                        <a:t>TL</a:t>
                      </a:r>
                      <a:endParaRPr lang="tr-TR" sz="1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extLst>
                  <a:ext uri="{0D108BD9-81ED-4DB2-BD59-A6C34878D82A}">
                    <a16:rowId xmlns="" xmlns:a16="http://schemas.microsoft.com/office/drawing/2014/main" val="206745813"/>
                  </a:ext>
                </a:extLst>
              </a:tr>
              <a:tr h="263692">
                <a:tc>
                  <a:txBody>
                    <a:bodyPr/>
                    <a:lstStyle/>
                    <a:p>
                      <a:pPr>
                        <a:lnSpc>
                          <a:spcPct val="115000"/>
                        </a:lnSpc>
                        <a:spcAft>
                          <a:spcPts val="0"/>
                        </a:spcAft>
                      </a:pPr>
                      <a:r>
                        <a:rPr lang="tr-TR" sz="1400" b="1" dirty="0">
                          <a:effectLst/>
                        </a:rPr>
                        <a:t>FİRMA </a:t>
                      </a:r>
                      <a:r>
                        <a:rPr lang="tr-TR" sz="1400" b="1" dirty="0" smtClean="0">
                          <a:effectLst/>
                        </a:rPr>
                        <a:t>TEMSİLCİSİ(SNG)</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FF0000"/>
                          </a:solidFill>
                          <a:effectLst/>
                        </a:rPr>
                        <a:t>         </a:t>
                      </a:r>
                      <a:r>
                        <a:rPr lang="tr-TR" sz="1400" b="1" dirty="0" smtClean="0">
                          <a:solidFill>
                            <a:srgbClr val="FF0000"/>
                          </a:solidFill>
                          <a:effectLst/>
                        </a:rPr>
                        <a:t>3600 </a:t>
                      </a:r>
                      <a:r>
                        <a:rPr lang="tr-TR" sz="1400" b="1" dirty="0">
                          <a:solidFill>
                            <a:srgbClr val="FF0000"/>
                          </a:solidFill>
                          <a:effectLst/>
                        </a:rPr>
                        <a:t>TL</a:t>
                      </a:r>
                      <a:endParaRPr lang="tr-T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7030A0"/>
                          </a:solidFill>
                          <a:effectLst/>
                        </a:rPr>
                        <a:t> </a:t>
                      </a:r>
                      <a:endParaRPr lang="tr-TR" sz="1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extLst>
                  <a:ext uri="{0D108BD9-81ED-4DB2-BD59-A6C34878D82A}">
                    <a16:rowId xmlns="" xmlns:a16="http://schemas.microsoft.com/office/drawing/2014/main" val="3079030498"/>
                  </a:ext>
                </a:extLst>
              </a:tr>
              <a:tr h="263692">
                <a:tc>
                  <a:txBody>
                    <a:bodyPr/>
                    <a:lstStyle/>
                    <a:p>
                      <a:pPr>
                        <a:lnSpc>
                          <a:spcPct val="115000"/>
                        </a:lnSpc>
                        <a:spcAft>
                          <a:spcPts val="0"/>
                        </a:spcAft>
                      </a:pPr>
                      <a:r>
                        <a:rPr lang="tr-TR" sz="1400" b="1" dirty="0">
                          <a:effectLst/>
                        </a:rPr>
                        <a:t>MİSAFİR, EŞ, ÇOCUK</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FF0000"/>
                          </a:solidFill>
                          <a:effectLst/>
                        </a:rPr>
                        <a:t>              -</a:t>
                      </a: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7030A0"/>
                          </a:solidFill>
                          <a:effectLst/>
                        </a:rPr>
                        <a:t>             </a:t>
                      </a:r>
                      <a:r>
                        <a:rPr lang="tr-TR" sz="1400" b="1" dirty="0" smtClean="0">
                          <a:solidFill>
                            <a:srgbClr val="7030A0"/>
                          </a:solidFill>
                          <a:effectLst/>
                        </a:rPr>
                        <a:t>1750 </a:t>
                      </a:r>
                      <a:r>
                        <a:rPr lang="tr-TR" sz="1400" b="1" dirty="0">
                          <a:solidFill>
                            <a:srgbClr val="7030A0"/>
                          </a:solidFill>
                          <a:effectLst/>
                        </a:rPr>
                        <a:t>TL</a:t>
                      </a:r>
                      <a:endParaRPr lang="tr-TR" sz="1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extLst>
                  <a:ext uri="{0D108BD9-81ED-4DB2-BD59-A6C34878D82A}">
                    <a16:rowId xmlns="" xmlns:a16="http://schemas.microsoft.com/office/drawing/2014/main" val="3189717637"/>
                  </a:ext>
                </a:extLst>
              </a:tr>
              <a:tr h="263692">
                <a:tc>
                  <a:txBody>
                    <a:bodyPr/>
                    <a:lstStyle/>
                    <a:p>
                      <a:pPr>
                        <a:lnSpc>
                          <a:spcPct val="115000"/>
                        </a:lnSpc>
                        <a:spcAft>
                          <a:spcPts val="0"/>
                        </a:spcAft>
                      </a:pPr>
                      <a:r>
                        <a:rPr lang="tr-TR" sz="1400" b="1">
                          <a:effectLst/>
                        </a:rPr>
                        <a:t>DIŞ KATILIMCI</a:t>
                      </a:r>
                      <a:endParaRPr lang="tr-TR"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FF0000"/>
                          </a:solidFill>
                          <a:effectLst/>
                        </a:rPr>
                        <a:t>          </a:t>
                      </a:r>
                      <a:r>
                        <a:rPr lang="tr-TR" sz="1400" b="1" dirty="0" smtClean="0">
                          <a:solidFill>
                            <a:srgbClr val="FF0000"/>
                          </a:solidFill>
                          <a:effectLst/>
                        </a:rPr>
                        <a:t>350</a:t>
                      </a:r>
                      <a:endParaRPr lang="tr-T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tc>
                  <a:txBody>
                    <a:bodyPr/>
                    <a:lstStyle/>
                    <a:p>
                      <a:pPr algn="ctr">
                        <a:lnSpc>
                          <a:spcPct val="115000"/>
                        </a:lnSpc>
                        <a:spcAft>
                          <a:spcPts val="0"/>
                        </a:spcAft>
                      </a:pPr>
                      <a:r>
                        <a:rPr lang="tr-TR" sz="1400" b="1" dirty="0">
                          <a:solidFill>
                            <a:srgbClr val="7030A0"/>
                          </a:solidFill>
                          <a:effectLst/>
                        </a:rPr>
                        <a:t>             </a:t>
                      </a:r>
                      <a:r>
                        <a:rPr lang="tr-TR" sz="1400" b="1" dirty="0" smtClean="0">
                          <a:solidFill>
                            <a:srgbClr val="7030A0"/>
                          </a:solidFill>
                          <a:effectLst/>
                        </a:rPr>
                        <a:t>450</a:t>
                      </a:r>
                      <a:endParaRPr lang="tr-TR" sz="1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alpha val="0"/>
                      </a:schemeClr>
                    </a:solidFill>
                  </a:tcPr>
                </a:tc>
                <a:extLst>
                  <a:ext uri="{0D108BD9-81ED-4DB2-BD59-A6C34878D82A}">
                    <a16:rowId xmlns="" xmlns:a16="http://schemas.microsoft.com/office/drawing/2014/main" val="3881637546"/>
                  </a:ext>
                </a:extLst>
              </a:tr>
              <a:tr h="267639">
                <a:tc gridSpan="3">
                  <a:txBody>
                    <a:bodyPr/>
                    <a:lstStyle/>
                    <a:p>
                      <a:pPr algn="ctr">
                        <a:lnSpc>
                          <a:spcPct val="115000"/>
                        </a:lnSpc>
                        <a:spcAft>
                          <a:spcPts val="0"/>
                        </a:spcAft>
                      </a:pPr>
                      <a:r>
                        <a:rPr lang="tr-TR" sz="1400" dirty="0" smtClean="0">
                          <a:solidFill>
                            <a:srgbClr val="3C1A56"/>
                          </a:solidFill>
                          <a:effectLst/>
                        </a:rPr>
                        <a:t>                             FİYATLARA </a:t>
                      </a:r>
                      <a:r>
                        <a:rPr lang="tr-TR" sz="1400" dirty="0">
                          <a:solidFill>
                            <a:srgbClr val="3C1A56"/>
                          </a:solidFill>
                          <a:effectLst/>
                        </a:rPr>
                        <a:t>KDV DAHİLDİR</a:t>
                      </a:r>
                      <a:endParaRPr lang="tr-TR" sz="1400" dirty="0">
                        <a:solidFill>
                          <a:srgbClr val="3C1A56"/>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solidFill>
                      <a:schemeClr val="tx1">
                        <a:alpha val="0"/>
                      </a:schemeClr>
                    </a:solidFill>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693284985"/>
                  </a:ext>
                </a:extLst>
              </a:tr>
            </a:tbl>
          </a:graphicData>
        </a:graphic>
      </p:graphicFrame>
      <p:sp>
        <p:nvSpPr>
          <p:cNvPr id="3" name="Unvan 1">
            <a:extLst>
              <a:ext uri="{FF2B5EF4-FFF2-40B4-BE49-F238E27FC236}">
                <a16:creationId xmlns="" xmlns:a16="http://schemas.microsoft.com/office/drawing/2014/main" id="{91AB8C9D-51D3-4316-8B4E-C77065AFF83E}"/>
              </a:ext>
            </a:extLst>
          </p:cNvPr>
          <p:cNvSpPr txBox="1">
            <a:spLocks/>
          </p:cNvSpPr>
          <p:nvPr/>
        </p:nvSpPr>
        <p:spPr>
          <a:xfrm>
            <a:off x="0" y="3928971"/>
            <a:ext cx="9144000" cy="2714739"/>
          </a:xfrm>
          <a:prstGeom prst="rect">
            <a:avLst/>
          </a:prstGeom>
        </p:spPr>
        <p:txBody>
          <a:bodyPr>
            <a:normAutofit fontScale="97500"/>
          </a:bodyPr>
          <a:lstStyle/>
          <a:p>
            <a:pPr marL="0" marR="0" lvl="0" indent="0" algn="ctr" defTabSz="914400" rtl="0" eaLnBrk="1" fontAlgn="auto" latinLnBrk="0" hangingPunct="1">
              <a:lnSpc>
                <a:spcPct val="110000"/>
              </a:lnSpc>
              <a:spcBef>
                <a:spcPct val="0"/>
              </a:spcBef>
              <a:spcAft>
                <a:spcPts val="0"/>
              </a:spcAft>
              <a:buClrTx/>
              <a:buSzTx/>
              <a:buFontTx/>
              <a:buNone/>
              <a:tabLst/>
              <a:defRPr/>
            </a:pPr>
            <a:r>
              <a:rPr kumimoji="0" lang="tr-TR" sz="1600" b="1" i="0" u="none" strike="noStrike" kern="1200" cap="none" spc="0" normalizeH="0" baseline="0" noProof="0" dirty="0" smtClean="0">
                <a:ln>
                  <a:noFill/>
                </a:ln>
                <a:solidFill>
                  <a:srgbClr val="3C1A56"/>
                </a:solidFill>
                <a:effectLst/>
                <a:uLnTx/>
                <a:uFillTx/>
                <a:latin typeface="+mj-lt"/>
                <a:ea typeface="+mj-ea"/>
                <a:cs typeface="+mj-cs"/>
              </a:rPr>
              <a:t>Kayıt Ücretine Dâhil Olan Hizmetler;</a:t>
            </a:r>
            <a:r>
              <a:rPr kumimoji="0" lang="tr-TR" sz="1600" b="0" i="0" u="none" strike="noStrike" kern="1200" cap="none" spc="0" normalizeH="0" baseline="0" noProof="0" dirty="0" smtClean="0">
                <a:ln>
                  <a:noFill/>
                </a:ln>
                <a:solidFill>
                  <a:srgbClr val="3C1A56"/>
                </a:solidFill>
                <a:effectLst/>
                <a:uLnTx/>
                <a:uFillTx/>
                <a:latin typeface="+mj-lt"/>
                <a:ea typeface="+mj-ea"/>
                <a:cs typeface="+mj-cs"/>
              </a:rPr>
              <a:t/>
            </a:r>
            <a:br>
              <a:rPr kumimoji="0" lang="tr-TR" sz="1600" b="0" i="0" u="none" strike="noStrike" kern="1200" cap="none" spc="0" normalizeH="0" baseline="0" noProof="0" dirty="0" smtClean="0">
                <a:ln>
                  <a:noFill/>
                </a:ln>
                <a:solidFill>
                  <a:srgbClr val="3C1A56"/>
                </a:solidFill>
                <a:effectLst/>
                <a:uLnTx/>
                <a:uFillTx/>
                <a:latin typeface="+mj-lt"/>
                <a:ea typeface="+mj-ea"/>
                <a:cs typeface="+mj-cs"/>
              </a:rPr>
            </a:br>
            <a:r>
              <a:rPr kumimoji="0" lang="tr-TR" sz="1600" b="0" i="0" u="none" strike="noStrike" kern="1200" cap="none" spc="0" normalizeH="0" baseline="0" noProof="0" dirty="0" smtClean="0">
                <a:ln>
                  <a:noFill/>
                </a:ln>
                <a:solidFill>
                  <a:srgbClr val="3C1A56"/>
                </a:solidFill>
                <a:effectLst/>
                <a:uLnTx/>
                <a:uFillTx/>
                <a:latin typeface="+mj-lt"/>
                <a:ea typeface="+mj-ea"/>
                <a:cs typeface="+mj-cs"/>
              </a:rPr>
              <a:t>Katılım , konaklama, Kongre Malzemeleri (Kongre Çantası, Cep Programı, Katılım Sertifikası, Yaka Kartı)</a:t>
            </a:r>
            <a:br>
              <a:rPr kumimoji="0" lang="tr-TR" sz="1600" b="0" i="0" u="none" strike="noStrike" kern="1200" cap="none" spc="0" normalizeH="0" baseline="0" noProof="0" dirty="0" smtClean="0">
                <a:ln>
                  <a:noFill/>
                </a:ln>
                <a:solidFill>
                  <a:srgbClr val="3C1A56"/>
                </a:solidFill>
                <a:effectLst/>
                <a:uLnTx/>
                <a:uFillTx/>
                <a:latin typeface="+mj-lt"/>
                <a:ea typeface="+mj-ea"/>
                <a:cs typeface="+mj-cs"/>
              </a:rPr>
            </a:br>
            <a:r>
              <a:rPr kumimoji="0" lang="tr-TR" sz="1600" b="0" i="0" u="none" strike="noStrike" kern="1200" cap="none" spc="0" normalizeH="0" baseline="0" noProof="0" dirty="0" smtClean="0">
                <a:ln>
                  <a:noFill/>
                </a:ln>
                <a:solidFill>
                  <a:srgbClr val="3C1A56"/>
                </a:solidFill>
                <a:effectLst/>
                <a:uLnTx/>
                <a:uFillTx/>
                <a:latin typeface="+mj-lt"/>
                <a:ea typeface="+mj-ea"/>
                <a:cs typeface="+mj-cs"/>
              </a:rPr>
              <a:t/>
            </a:r>
            <a:br>
              <a:rPr kumimoji="0" lang="tr-TR" sz="1600" b="0" i="0" u="none" strike="noStrike" kern="1200" cap="none" spc="0" normalizeH="0" baseline="0" noProof="0" dirty="0" smtClean="0">
                <a:ln>
                  <a:noFill/>
                </a:ln>
                <a:solidFill>
                  <a:srgbClr val="3C1A56"/>
                </a:solidFill>
                <a:effectLst/>
                <a:uLnTx/>
                <a:uFillTx/>
                <a:latin typeface="+mj-lt"/>
                <a:ea typeface="+mj-ea"/>
                <a:cs typeface="+mj-cs"/>
              </a:rPr>
            </a:br>
            <a:r>
              <a:rPr kumimoji="0" lang="tr-TR" sz="1600" b="1" i="0" u="none" strike="noStrike" kern="1200" cap="none" spc="0" normalizeH="0" baseline="0" noProof="0" dirty="0" smtClean="0">
                <a:ln>
                  <a:noFill/>
                </a:ln>
                <a:solidFill>
                  <a:srgbClr val="3C1A56"/>
                </a:solidFill>
                <a:effectLst/>
                <a:uLnTx/>
                <a:uFillTx/>
                <a:latin typeface="+mj-lt"/>
                <a:ea typeface="+mj-ea"/>
                <a:cs typeface="+mj-cs"/>
              </a:rPr>
              <a:t>BANKA HESAP BİLGİLERİ:</a:t>
            </a:r>
            <a:br>
              <a:rPr kumimoji="0" lang="tr-TR" sz="1600" b="1" i="0" u="none" strike="noStrike" kern="1200" cap="none" spc="0" normalizeH="0" baseline="0" noProof="0" dirty="0" smtClean="0">
                <a:ln>
                  <a:noFill/>
                </a:ln>
                <a:solidFill>
                  <a:srgbClr val="3C1A56"/>
                </a:solidFill>
                <a:effectLst/>
                <a:uLnTx/>
                <a:uFillTx/>
                <a:latin typeface="+mj-lt"/>
                <a:ea typeface="+mj-ea"/>
                <a:cs typeface="+mj-cs"/>
              </a:rPr>
            </a:br>
            <a:r>
              <a:rPr kumimoji="0" lang="en-US" sz="1600" b="1" i="0" u="none" strike="noStrike" kern="1200" cap="none" spc="0" normalizeH="0" baseline="0" noProof="0" dirty="0" smtClean="0">
                <a:ln>
                  <a:noFill/>
                </a:ln>
                <a:solidFill>
                  <a:srgbClr val="3C1A56"/>
                </a:solidFill>
                <a:effectLst/>
                <a:uLnTx/>
                <a:uFillTx/>
                <a:latin typeface="+mj-lt"/>
                <a:ea typeface="+mj-ea"/>
                <a:cs typeface="+mj-cs"/>
              </a:rPr>
              <a:t>GARANTİ BANKASI </a:t>
            </a:r>
            <a:r>
              <a:rPr kumimoji="0" lang="tr-TR" sz="1600" b="1" i="0" u="none" strike="noStrike" kern="1200" cap="none" spc="0" normalizeH="0" baseline="0" noProof="0" dirty="0" smtClean="0">
                <a:ln>
                  <a:noFill/>
                </a:ln>
                <a:solidFill>
                  <a:srgbClr val="3C1A56"/>
                </a:solidFill>
                <a:effectLst/>
                <a:uLnTx/>
                <a:uFillTx/>
                <a:latin typeface="+mj-lt"/>
                <a:ea typeface="+mj-ea"/>
                <a:cs typeface="+mj-cs"/>
              </a:rPr>
              <a:t/>
            </a:r>
            <a:br>
              <a:rPr kumimoji="0" lang="tr-TR" sz="1600" b="1" i="0" u="none" strike="noStrike" kern="1200" cap="none" spc="0" normalizeH="0" baseline="0" noProof="0" dirty="0" smtClean="0">
                <a:ln>
                  <a:noFill/>
                </a:ln>
                <a:solidFill>
                  <a:srgbClr val="3C1A56"/>
                </a:solidFill>
                <a:effectLst/>
                <a:uLnTx/>
                <a:uFillTx/>
                <a:latin typeface="+mj-lt"/>
                <a:ea typeface="+mj-ea"/>
                <a:cs typeface="+mj-cs"/>
              </a:rPr>
            </a:br>
            <a:r>
              <a:rPr kumimoji="0" lang="en-US" sz="1600" b="1" i="0" u="none" strike="noStrike" kern="1200" cap="none" spc="0" normalizeH="0" baseline="0" noProof="0" dirty="0" smtClean="0">
                <a:ln>
                  <a:noFill/>
                </a:ln>
                <a:solidFill>
                  <a:srgbClr val="3C1A56"/>
                </a:solidFill>
                <a:effectLst/>
                <a:uLnTx/>
                <a:uFillTx/>
                <a:latin typeface="+mj-lt"/>
                <a:ea typeface="+mj-ea"/>
                <a:cs typeface="+mj-cs"/>
              </a:rPr>
              <a:t>ŞB  KOD: 1128                                                                    </a:t>
            </a:r>
            <a:r>
              <a:rPr kumimoji="0" lang="tr-TR" sz="1600" b="1" i="0" u="none" strike="noStrike" kern="1200" cap="none" spc="0" normalizeH="0" baseline="0" noProof="0" dirty="0" smtClean="0">
                <a:ln>
                  <a:noFill/>
                </a:ln>
                <a:solidFill>
                  <a:srgbClr val="3C1A56"/>
                </a:solidFill>
                <a:effectLst/>
                <a:uLnTx/>
                <a:uFillTx/>
                <a:latin typeface="+mj-lt"/>
                <a:ea typeface="+mj-ea"/>
                <a:cs typeface="+mj-cs"/>
              </a:rPr>
              <a:t/>
            </a:r>
            <a:br>
              <a:rPr kumimoji="0" lang="tr-TR" sz="1600" b="1" i="0" u="none" strike="noStrike" kern="1200" cap="none" spc="0" normalizeH="0" baseline="0" noProof="0" dirty="0" smtClean="0">
                <a:ln>
                  <a:noFill/>
                </a:ln>
                <a:solidFill>
                  <a:srgbClr val="3C1A56"/>
                </a:solidFill>
                <a:effectLst/>
                <a:uLnTx/>
                <a:uFillTx/>
                <a:latin typeface="+mj-lt"/>
                <a:ea typeface="+mj-ea"/>
                <a:cs typeface="+mj-cs"/>
              </a:rPr>
            </a:br>
            <a:r>
              <a:rPr kumimoji="0" lang="en-US" sz="1600" b="1" i="0" u="none" strike="noStrike" kern="1200" cap="none" spc="0" normalizeH="0" baseline="0" noProof="0" dirty="0" smtClean="0">
                <a:ln>
                  <a:noFill/>
                </a:ln>
                <a:solidFill>
                  <a:srgbClr val="3C1A56"/>
                </a:solidFill>
                <a:effectLst/>
                <a:uLnTx/>
                <a:uFillTx/>
                <a:latin typeface="+mj-lt"/>
                <a:ea typeface="+mj-ea"/>
                <a:cs typeface="+mj-cs"/>
              </a:rPr>
              <a:t>HESAP  NO:  6297762</a:t>
            </a:r>
            <a:r>
              <a:rPr kumimoji="0" lang="tr-TR" sz="1600" b="1" i="0" u="none" strike="noStrike" kern="1200" cap="none" spc="0" normalizeH="0" baseline="0" noProof="0" dirty="0" smtClean="0">
                <a:ln>
                  <a:noFill/>
                </a:ln>
                <a:solidFill>
                  <a:srgbClr val="3C1A56"/>
                </a:solidFill>
                <a:effectLst/>
                <a:uLnTx/>
                <a:uFillTx/>
                <a:latin typeface="+mj-lt"/>
                <a:ea typeface="+mj-ea"/>
                <a:cs typeface="+mj-cs"/>
              </a:rPr>
              <a:t/>
            </a:r>
            <a:br>
              <a:rPr kumimoji="0" lang="tr-TR" sz="1600" b="1" i="0" u="none" strike="noStrike" kern="1200" cap="none" spc="0" normalizeH="0" baseline="0" noProof="0" dirty="0" smtClean="0">
                <a:ln>
                  <a:noFill/>
                </a:ln>
                <a:solidFill>
                  <a:srgbClr val="3C1A56"/>
                </a:solidFill>
                <a:effectLst/>
                <a:uLnTx/>
                <a:uFillTx/>
                <a:latin typeface="+mj-lt"/>
                <a:ea typeface="+mj-ea"/>
                <a:cs typeface="+mj-cs"/>
              </a:rPr>
            </a:br>
            <a:r>
              <a:rPr kumimoji="0" lang="en-US" sz="1600" b="1" i="0" u="none" strike="noStrike" kern="1200" cap="none" spc="0" normalizeH="0" baseline="0" noProof="0" dirty="0" smtClean="0">
                <a:ln>
                  <a:noFill/>
                </a:ln>
                <a:solidFill>
                  <a:srgbClr val="3C1A56"/>
                </a:solidFill>
                <a:effectLst/>
                <a:uLnTx/>
                <a:uFillTx/>
                <a:latin typeface="+mj-lt"/>
                <a:ea typeface="+mj-ea"/>
                <a:cs typeface="+mj-cs"/>
              </a:rPr>
              <a:t>IBAN NO :  TR 48 0006 2001 1280 0006 2977 62</a:t>
            </a:r>
            <a:r>
              <a:rPr kumimoji="0" lang="tr-TR" sz="1600" b="1" i="0" u="none" strike="noStrike" kern="1200" cap="none" spc="0" normalizeH="0" baseline="0" noProof="0" dirty="0" smtClean="0">
                <a:ln>
                  <a:noFill/>
                </a:ln>
                <a:solidFill>
                  <a:srgbClr val="3C1A56"/>
                </a:solidFill>
                <a:effectLst/>
                <a:uLnTx/>
                <a:uFillTx/>
                <a:latin typeface="+mj-lt"/>
                <a:ea typeface="+mj-ea"/>
                <a:cs typeface="+mj-cs"/>
              </a:rPr>
              <a:t/>
            </a:r>
            <a:br>
              <a:rPr kumimoji="0" lang="tr-TR" sz="1600" b="1" i="0" u="none" strike="noStrike" kern="1200" cap="none" spc="0" normalizeH="0" baseline="0" noProof="0" dirty="0" smtClean="0">
                <a:ln>
                  <a:noFill/>
                </a:ln>
                <a:solidFill>
                  <a:srgbClr val="3C1A56"/>
                </a:solidFill>
                <a:effectLst/>
                <a:uLnTx/>
                <a:uFillTx/>
                <a:latin typeface="+mj-lt"/>
                <a:ea typeface="+mj-ea"/>
                <a:cs typeface="+mj-cs"/>
              </a:rPr>
            </a:br>
            <a:r>
              <a:rPr kumimoji="0" lang="en-US" sz="1600" b="1" i="0" u="none" strike="noStrike" kern="1200" cap="none" spc="0" normalizeH="0" baseline="0" noProof="0" dirty="0" smtClean="0">
                <a:ln>
                  <a:noFill/>
                </a:ln>
                <a:solidFill>
                  <a:srgbClr val="3C1A56"/>
                </a:solidFill>
                <a:effectLst/>
                <a:uLnTx/>
                <a:uFillTx/>
                <a:latin typeface="+mj-lt"/>
                <a:ea typeface="+mj-ea"/>
                <a:cs typeface="+mj-cs"/>
              </a:rPr>
              <a:t>HESAP ADI: TIBBİ GÖRÜNTÜLE DERNEĞİ</a:t>
            </a:r>
            <a:r>
              <a:rPr kumimoji="0" lang="tr-TR" sz="1100" b="0" i="0" u="none" strike="noStrike" kern="1200" cap="none" spc="0" normalizeH="0" baseline="0" noProof="0" dirty="0" smtClean="0">
                <a:ln>
                  <a:noFill/>
                </a:ln>
                <a:solidFill>
                  <a:srgbClr val="3C1A56"/>
                </a:solidFill>
                <a:effectLst/>
                <a:uLnTx/>
                <a:uFillTx/>
                <a:latin typeface="+mj-lt"/>
                <a:ea typeface="+mj-ea"/>
                <a:cs typeface="+mj-cs"/>
              </a:rPr>
              <a:t/>
            </a:r>
            <a:br>
              <a:rPr kumimoji="0" lang="tr-TR" sz="1100" b="0" i="0" u="none" strike="noStrike" kern="1200" cap="none" spc="0" normalizeH="0" baseline="0" noProof="0" dirty="0" smtClean="0">
                <a:ln>
                  <a:noFill/>
                </a:ln>
                <a:solidFill>
                  <a:srgbClr val="3C1A56"/>
                </a:solidFill>
                <a:effectLst/>
                <a:uLnTx/>
                <a:uFillTx/>
                <a:latin typeface="+mj-lt"/>
                <a:ea typeface="+mj-ea"/>
                <a:cs typeface="+mj-cs"/>
              </a:rPr>
            </a:br>
            <a:endParaRPr kumimoji="0" lang="tr-TR" sz="1100" b="0" i="0" u="none" strike="noStrike" kern="1200" cap="none" spc="0" normalizeH="0" baseline="0" noProof="0" dirty="0">
              <a:ln>
                <a:noFill/>
              </a:ln>
              <a:solidFill>
                <a:srgbClr val="3C1A56"/>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ÖZER\Desktop\d322ecb1f0793e547ec6f80a482be4e7.jpg"/>
          <p:cNvPicPr>
            <a:picLocks noChangeAspect="1" noChangeArrowheads="1"/>
          </p:cNvPicPr>
          <p:nvPr/>
        </p:nvPicPr>
        <p:blipFill>
          <a:blip r:embed="rId2"/>
          <a:srcRect/>
          <a:stretch>
            <a:fillRect/>
          </a:stretch>
        </p:blipFill>
        <p:spPr bwMode="auto">
          <a:xfrm>
            <a:off x="0" y="2000240"/>
            <a:ext cx="9144000" cy="3499223"/>
          </a:xfrm>
          <a:prstGeom prst="rect">
            <a:avLst/>
          </a:prstGeom>
          <a:noFill/>
        </p:spPr>
      </p:pic>
      <p:sp>
        <p:nvSpPr>
          <p:cNvPr id="3" name="5 İçerik Yer Tutucusu"/>
          <p:cNvSpPr txBox="1">
            <a:spLocks/>
          </p:cNvSpPr>
          <p:nvPr/>
        </p:nvSpPr>
        <p:spPr>
          <a:xfrm>
            <a:off x="0" y="5499463"/>
            <a:ext cx="9144001" cy="1144247"/>
          </a:xfrm>
          <a:prstGeom prst="rect">
            <a:avLst/>
          </a:prstGeom>
        </p:spPr>
        <p:txBody>
          <a:bodyPr>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rgbClr val="7030A0"/>
                </a:solidFill>
                <a:effectLst/>
                <a:uLnTx/>
                <a:uFillTx/>
                <a:latin typeface="+mn-lt"/>
                <a:ea typeface="+mn-ea"/>
                <a:cs typeface="+mn-cs"/>
              </a:rPr>
              <a:t>AVANTGARDES RESORT HOTEL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smtClean="0">
                <a:ln>
                  <a:noFill/>
                </a:ln>
                <a:solidFill>
                  <a:srgbClr val="7030A0"/>
                </a:solidFill>
                <a:effectLst/>
                <a:uLnTx/>
                <a:uFillTx/>
                <a:latin typeface="+mn-lt"/>
                <a:ea typeface="+mn-ea"/>
                <a:cs typeface="+mn-cs"/>
              </a:rPr>
              <a:t>Esentepe Mah. Ahu Ünal Aysal Cad. No: 1 Göynük Kemer Antalya  http://www.avantgarderesorts.com/resort/</a:t>
            </a:r>
            <a:endParaRPr kumimoji="0" lang="tr-TR" sz="3200" b="0" i="0" u="none" strike="noStrike" kern="1200" cap="none" spc="0" normalizeH="0" baseline="0" noProof="0" dirty="0">
              <a:ln>
                <a:noFill/>
              </a:ln>
              <a:solidFill>
                <a:srgbClr val="7030A0"/>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6">
            <a:extLst>
              <a:ext uri="{FF2B5EF4-FFF2-40B4-BE49-F238E27FC236}">
                <a16:creationId xmlns="" xmlns:a16="http://schemas.microsoft.com/office/drawing/2014/main" id="{EB549F70-08F6-41FD-AB6A-CE2CB6BE17BA}"/>
              </a:ext>
            </a:extLst>
          </p:cNvPr>
          <p:cNvPicPr>
            <a:picLocks noChangeAspect="1"/>
          </p:cNvPicPr>
          <p:nvPr/>
        </p:nvPicPr>
        <p:blipFill>
          <a:blip r:embed="rId2">
            <a:extLst>
              <a:ext uri="{BEBA8EAE-BF5A-486C-A8C5-ECC9F3942E4B}">
                <a14:imgProps xmlns="" xmlns:a14="http://schemas.microsoft.com/office/drawing/2010/main">
                  <a14:imgLayer r:embed="rId4">
                    <a14:imgEffect>
                      <a14:sharpenSoften amount="-3000"/>
                    </a14:imgEffect>
                    <a14:imgEffect>
                      <a14:brightnessContrast bright="12000" contrast="1000"/>
                    </a14:imgEffect>
                  </a14:imgLayer>
                </a14:imgProps>
              </a:ext>
            </a:extLst>
          </a:blip>
          <a:stretch>
            <a:fillRect/>
          </a:stretch>
        </p:blipFill>
        <p:spPr>
          <a:xfrm>
            <a:off x="1285852" y="2213895"/>
            <a:ext cx="3500462" cy="3368675"/>
          </a:xfrm>
          <a:prstGeom prst="rect">
            <a:avLst/>
          </a:prstGeom>
          <a:effectLst>
            <a:glow>
              <a:schemeClr val="accent1">
                <a:alpha val="40000"/>
              </a:schemeClr>
            </a:glow>
          </a:effectLst>
        </p:spPr>
      </p:pic>
      <p:sp>
        <p:nvSpPr>
          <p:cNvPr id="3" name="İçerik Yer Tutucusu 2">
            <a:extLst>
              <a:ext uri="{FF2B5EF4-FFF2-40B4-BE49-F238E27FC236}">
                <a16:creationId xmlns="" xmlns:a16="http://schemas.microsoft.com/office/drawing/2014/main" id="{B2AE2C8D-410C-4C85-85F2-1013A28FBC43}"/>
              </a:ext>
            </a:extLst>
          </p:cNvPr>
          <p:cNvSpPr txBox="1">
            <a:spLocks/>
          </p:cNvSpPr>
          <p:nvPr/>
        </p:nvSpPr>
        <p:spPr>
          <a:xfrm>
            <a:off x="5429257" y="2643183"/>
            <a:ext cx="3714743" cy="4070426"/>
          </a:xfrm>
          <a:prstGeom prst="rect">
            <a:avLst/>
          </a:prstGeom>
        </p:spPr>
        <p:txBody>
          <a:bodyPr>
            <a:normAutofit/>
          </a:bodyPr>
          <a:lstStyle/>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tr-TR" sz="1500" b="1" i="0" u="none" strike="noStrike" kern="1200" cap="none" spc="0" normalizeH="0" baseline="0" noProof="0" dirty="0" smtClean="0">
                <a:ln>
                  <a:noFill/>
                </a:ln>
                <a:solidFill>
                  <a:srgbClr val="3C1A56"/>
                </a:solidFill>
                <a:effectLst/>
                <a:uLnTx/>
                <a:uFillTx/>
                <a:latin typeface="+mn-lt"/>
                <a:ea typeface="+mn-ea"/>
                <a:cs typeface="+mn-cs"/>
              </a:rPr>
              <a:t>AKDES TURİZM ORG.TAS.YÖN.DAN.EML.TIC.LTD.STI.</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en-US" sz="1500" b="0" i="0" u="none" strike="noStrike" kern="1200" cap="none" spc="0" normalizeH="0" baseline="0" noProof="0" dirty="0" smtClean="0">
                <a:ln>
                  <a:noFill/>
                </a:ln>
                <a:solidFill>
                  <a:srgbClr val="3C1A56"/>
                </a:solidFill>
                <a:effectLst/>
                <a:uLnTx/>
                <a:uFillTx/>
                <a:latin typeface="+mn-lt"/>
                <a:ea typeface="+mn-ea"/>
                <a:cs typeface="+mn-cs"/>
              </a:rPr>
              <a:t>FENER MH.</a:t>
            </a:r>
            <a:r>
              <a:rPr kumimoji="0" lang="tr-TR" sz="1500" b="0" i="0" u="none" strike="noStrike" kern="1200" cap="none" spc="0" normalizeH="0" baseline="0" noProof="0" dirty="0" smtClean="0">
                <a:ln>
                  <a:noFill/>
                </a:ln>
                <a:solidFill>
                  <a:srgbClr val="3C1A56"/>
                </a:solidFill>
                <a:effectLst/>
                <a:uLnTx/>
                <a:uFillTx/>
                <a:latin typeface="+mn-lt"/>
                <a:ea typeface="+mn-ea"/>
                <a:cs typeface="+mn-cs"/>
              </a:rPr>
              <a:t> </a:t>
            </a:r>
            <a:r>
              <a:rPr kumimoji="0" lang="en-US" sz="1500" b="0" i="0" u="none" strike="noStrike" kern="1200" cap="none" spc="0" normalizeH="0" baseline="0" noProof="0" dirty="0" smtClean="0">
                <a:ln>
                  <a:noFill/>
                </a:ln>
                <a:solidFill>
                  <a:srgbClr val="3C1A56"/>
                </a:solidFill>
                <a:effectLst/>
                <a:uLnTx/>
                <a:uFillTx/>
                <a:latin typeface="+mn-lt"/>
                <a:ea typeface="+mn-ea"/>
                <a:cs typeface="+mn-cs"/>
              </a:rPr>
              <a:t>FENER CAD.</a:t>
            </a:r>
            <a:r>
              <a:rPr kumimoji="0" lang="tr-TR" sz="1500" b="0" i="0" u="none" strike="noStrike" kern="1200" cap="none" spc="0" normalizeH="0" baseline="0" noProof="0" dirty="0" smtClean="0">
                <a:ln>
                  <a:noFill/>
                </a:ln>
                <a:solidFill>
                  <a:srgbClr val="3C1A56"/>
                </a:solidFill>
                <a:effectLst/>
                <a:uLnTx/>
                <a:uFillTx/>
                <a:latin typeface="+mn-lt"/>
                <a:ea typeface="+mn-ea"/>
                <a:cs typeface="+mn-cs"/>
              </a:rPr>
              <a:t> </a:t>
            </a:r>
            <a:r>
              <a:rPr kumimoji="0" lang="en-US" sz="1500" b="0" i="0" u="none" strike="noStrike" kern="1200" cap="none" spc="0" normalizeH="0" baseline="0" noProof="0" dirty="0" smtClean="0">
                <a:ln>
                  <a:noFill/>
                </a:ln>
                <a:solidFill>
                  <a:srgbClr val="3C1A56"/>
                </a:solidFill>
                <a:effectLst/>
                <a:uLnTx/>
                <a:uFillTx/>
                <a:latin typeface="+mn-lt"/>
                <a:ea typeface="+mn-ea"/>
                <a:cs typeface="+mn-cs"/>
              </a:rPr>
              <a:t>AKANAY APT.</a:t>
            </a:r>
            <a:endParaRPr kumimoji="0" lang="tr-TR" sz="15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en-US" sz="1500" b="0" i="0" u="none" strike="noStrike" kern="1200" cap="none" spc="0" normalizeH="0" baseline="0" noProof="0" dirty="0" smtClean="0">
                <a:ln>
                  <a:noFill/>
                </a:ln>
                <a:solidFill>
                  <a:srgbClr val="3C1A56"/>
                </a:solidFill>
                <a:effectLst/>
                <a:uLnTx/>
                <a:uFillTx/>
                <a:latin typeface="+mn-lt"/>
                <a:ea typeface="+mn-ea"/>
                <a:cs typeface="+mn-cs"/>
              </a:rPr>
              <a:t>B BLOK NO:7/2 07160 </a:t>
            </a:r>
            <a:endParaRPr kumimoji="0" lang="tr-TR" sz="15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en-US" sz="1500" b="0" i="0" u="none" strike="noStrike" kern="1200" cap="none" spc="0" normalizeH="0" baseline="0" noProof="0" dirty="0" smtClean="0">
                <a:ln>
                  <a:noFill/>
                </a:ln>
                <a:solidFill>
                  <a:srgbClr val="3C1A56"/>
                </a:solidFill>
                <a:effectLst/>
                <a:uLnTx/>
                <a:uFillTx/>
                <a:latin typeface="+mn-lt"/>
                <a:ea typeface="+mn-ea"/>
                <a:cs typeface="+mn-cs"/>
              </a:rPr>
              <a:t>MURATPAŞA/ANTALYA</a:t>
            </a:r>
            <a:endParaRPr kumimoji="0" lang="tr-TR" sz="1500" b="0" i="0" u="none" strike="noStrike" kern="1200" cap="none" spc="0" normalizeH="0" baseline="0" noProof="0" dirty="0" smtClean="0">
              <a:ln>
                <a:noFill/>
              </a:ln>
              <a:solidFill>
                <a:srgbClr val="3C1A56"/>
              </a:solidFill>
              <a:effectLst/>
              <a:uLnTx/>
              <a:uFillTx/>
              <a:latin typeface="+mn-lt"/>
              <a:ea typeface="+mn-ea"/>
              <a:cs typeface="+mn-cs"/>
            </a:endParaRP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tr-TR" sz="1500" b="1" i="0" u="none" strike="noStrike" kern="1200" cap="none" spc="0" normalizeH="0" baseline="0" noProof="0" dirty="0" smtClean="0">
                <a:ln>
                  <a:noFill/>
                </a:ln>
                <a:solidFill>
                  <a:srgbClr val="3C1A56"/>
                </a:solidFill>
                <a:effectLst/>
                <a:uLnTx/>
                <a:uFillTx/>
                <a:latin typeface="+mn-lt"/>
                <a:ea typeface="+mn-ea"/>
                <a:cs typeface="+mn-cs"/>
              </a:rPr>
              <a:t>Tel  +90 242 318 00 08</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tr-TR" sz="1500" b="1" i="0" u="none" strike="noStrike" kern="1200" cap="none" spc="0" normalizeH="0" baseline="0" noProof="0" dirty="0" err="1" smtClean="0">
                <a:ln>
                  <a:noFill/>
                </a:ln>
                <a:solidFill>
                  <a:srgbClr val="3C1A56"/>
                </a:solidFill>
                <a:effectLst/>
                <a:uLnTx/>
                <a:uFillTx/>
                <a:latin typeface="+mn-lt"/>
                <a:ea typeface="+mn-ea"/>
                <a:cs typeface="+mn-cs"/>
              </a:rPr>
              <a:t>Fax</a:t>
            </a:r>
            <a:r>
              <a:rPr kumimoji="0" lang="tr-TR" sz="1500" b="1" i="0" u="none" strike="noStrike" kern="1200" cap="none" spc="0" normalizeH="0" baseline="0" noProof="0" dirty="0" smtClean="0">
                <a:ln>
                  <a:noFill/>
                </a:ln>
                <a:solidFill>
                  <a:srgbClr val="3C1A56"/>
                </a:solidFill>
                <a:effectLst/>
                <a:uLnTx/>
                <a:uFillTx/>
                <a:latin typeface="+mn-lt"/>
                <a:ea typeface="+mn-ea"/>
                <a:cs typeface="+mn-cs"/>
              </a:rPr>
              <a:t> +90 242 323 00 32 </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tr-TR" sz="1500" b="1" i="0" u="none" strike="noStrike" kern="1200" cap="none" spc="0" normalizeH="0" baseline="0" noProof="0" dirty="0" err="1" smtClean="0">
                <a:ln>
                  <a:noFill/>
                </a:ln>
                <a:solidFill>
                  <a:srgbClr val="3C1A56"/>
                </a:solidFill>
                <a:effectLst/>
                <a:uLnTx/>
                <a:uFillTx/>
                <a:latin typeface="+mn-lt"/>
                <a:ea typeface="+mn-ea"/>
                <a:cs typeface="+mn-cs"/>
              </a:rPr>
              <a:t>Gsm</a:t>
            </a:r>
            <a:r>
              <a:rPr kumimoji="0" lang="tr-TR" sz="1500" b="1" i="0" u="none" strike="noStrike" kern="1200" cap="none" spc="0" normalizeH="0" baseline="0" noProof="0" dirty="0" smtClean="0">
                <a:ln>
                  <a:noFill/>
                </a:ln>
                <a:solidFill>
                  <a:srgbClr val="3C1A56"/>
                </a:solidFill>
                <a:effectLst/>
                <a:uLnTx/>
                <a:uFillTx/>
                <a:latin typeface="+mn-lt"/>
                <a:ea typeface="+mn-ea"/>
                <a:cs typeface="+mn-cs"/>
              </a:rPr>
              <a:t> +90 530 108 88 92</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tr-TR" sz="1500" b="1" i="0" u="none" strike="noStrike" kern="1200" cap="none" spc="0" normalizeH="0" baseline="0" noProof="0" dirty="0" smtClean="0">
                <a:ln>
                  <a:noFill/>
                </a:ln>
                <a:solidFill>
                  <a:srgbClr val="3C1A56"/>
                </a:solidFill>
                <a:effectLst/>
                <a:uLnTx/>
                <a:uFillTx/>
                <a:latin typeface="+mn-lt"/>
                <a:ea typeface="+mn-ea"/>
                <a:cs typeface="+mn-cs"/>
              </a:rPr>
              <a:t>Mail: </a:t>
            </a:r>
            <a:r>
              <a:rPr kumimoji="0" lang="tr-TR" sz="1500" b="1" i="0" u="none" strike="noStrike" kern="1200" cap="none" spc="0" normalizeH="0" baseline="0" noProof="0" dirty="0" err="1" smtClean="0">
                <a:ln>
                  <a:noFill/>
                </a:ln>
                <a:solidFill>
                  <a:srgbClr val="3C1A56"/>
                </a:solidFill>
                <a:effectLst/>
                <a:uLnTx/>
                <a:uFillTx/>
                <a:latin typeface="+mn-lt"/>
                <a:ea typeface="+mn-ea"/>
                <a:cs typeface="+mn-cs"/>
              </a:rPr>
              <a:t>info</a:t>
            </a:r>
            <a:r>
              <a:rPr kumimoji="0" lang="tr-TR" sz="1500" b="1" i="0" u="none" strike="noStrike" kern="1200" cap="none" spc="0" normalizeH="0" baseline="0" noProof="0" dirty="0" smtClean="0">
                <a:ln>
                  <a:noFill/>
                </a:ln>
                <a:solidFill>
                  <a:srgbClr val="3C1A56"/>
                </a:solidFill>
                <a:effectLst/>
                <a:uLnTx/>
                <a:uFillTx/>
                <a:latin typeface="+mn-lt"/>
                <a:ea typeface="+mn-ea"/>
                <a:cs typeface="+mn-cs"/>
              </a:rPr>
              <a:t>@</a:t>
            </a:r>
            <a:r>
              <a:rPr kumimoji="0" lang="tr-TR" sz="1500" b="1" i="0" u="none" strike="noStrike" kern="1200" cap="none" spc="0" normalizeH="0" baseline="0" noProof="0" dirty="0" err="1" smtClean="0">
                <a:ln>
                  <a:noFill/>
                </a:ln>
                <a:solidFill>
                  <a:srgbClr val="3C1A56"/>
                </a:solidFill>
                <a:effectLst/>
                <a:uLnTx/>
                <a:uFillTx/>
                <a:latin typeface="+mn-lt"/>
                <a:ea typeface="+mn-ea"/>
                <a:cs typeface="+mn-cs"/>
              </a:rPr>
              <a:t>cocotour</a:t>
            </a:r>
            <a:r>
              <a:rPr kumimoji="0" lang="tr-TR" sz="1500" b="1" i="0" u="none" strike="noStrike" kern="1200" cap="none" spc="0" normalizeH="0" baseline="0" noProof="0" dirty="0" smtClean="0">
                <a:ln>
                  <a:noFill/>
                </a:ln>
                <a:solidFill>
                  <a:srgbClr val="3C1A56"/>
                </a:solidFill>
                <a:effectLst/>
                <a:uLnTx/>
                <a:uFillTx/>
                <a:latin typeface="+mn-lt"/>
                <a:ea typeface="+mn-ea"/>
                <a:cs typeface="+mn-cs"/>
              </a:rPr>
              <a:t>.com.tr</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endParaRPr kumimoji="0" lang="tr-TR" sz="15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endParaRPr kumimoji="0" lang="tr-TR" sz="15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endParaRPr kumimoji="0" lang="tr-TR" sz="15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Unvan 1">
            <a:extLst>
              <a:ext uri="{FF2B5EF4-FFF2-40B4-BE49-F238E27FC236}">
                <a16:creationId xmlns="" xmlns:a16="http://schemas.microsoft.com/office/drawing/2014/main" id="{8A41D881-9AF8-435E-B858-A383241EE1A5}"/>
              </a:ext>
            </a:extLst>
          </p:cNvPr>
          <p:cNvSpPr txBox="1">
            <a:spLocks/>
          </p:cNvSpPr>
          <p:nvPr/>
        </p:nvSpPr>
        <p:spPr>
          <a:xfrm>
            <a:off x="5286380" y="1285861"/>
            <a:ext cx="3857620" cy="1143008"/>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smtClean="0">
                <a:ln>
                  <a:noFill/>
                </a:ln>
                <a:solidFill>
                  <a:srgbClr val="3C1A56"/>
                </a:solidFill>
                <a:effectLst/>
                <a:uLnTx/>
                <a:uFillTx/>
                <a:latin typeface="+mj-lt"/>
                <a:ea typeface="+mj-ea"/>
                <a:cs typeface="+mj-cs"/>
              </a:rPr>
              <a:t>ORGANİZASYON SEKRETER</a:t>
            </a:r>
            <a:r>
              <a:rPr kumimoji="0" lang="tr-TR" sz="3000" b="1" i="0" u="none" strike="noStrike" kern="1200" cap="none" spc="0" normalizeH="0" baseline="0" noProof="0" smtClean="0">
                <a:ln>
                  <a:noFill/>
                </a:ln>
                <a:solidFill>
                  <a:srgbClr val="3C1A56"/>
                </a:solidFill>
                <a:effectLst/>
                <a:uLnTx/>
                <a:uFillTx/>
                <a:latin typeface="+mj-lt"/>
                <a:ea typeface="+mj-ea"/>
                <a:cs typeface="+mj-cs"/>
              </a:rPr>
              <a:t>YASI</a:t>
            </a:r>
            <a:r>
              <a:rPr kumimoji="0" lang="tr-TR" sz="3000" b="0" i="0" u="none" strike="noStrike" kern="1200" cap="none" spc="0" normalizeH="0" baseline="0" noProof="0" smtClean="0">
                <a:ln>
                  <a:noFill/>
                </a:ln>
                <a:solidFill>
                  <a:schemeClr val="tx1"/>
                </a:solidFill>
                <a:effectLst/>
                <a:uLnTx/>
                <a:uFillTx/>
                <a:latin typeface="+mj-lt"/>
                <a:ea typeface="+mj-ea"/>
                <a:cs typeface="+mj-cs"/>
              </a:rPr>
              <a:t/>
            </a:r>
            <a:br>
              <a:rPr kumimoji="0" lang="tr-TR" sz="3000" b="0" i="0" u="none" strike="noStrike" kern="1200" cap="none" spc="0" normalizeH="0" baseline="0" noProof="0" smtClean="0">
                <a:ln>
                  <a:noFill/>
                </a:ln>
                <a:solidFill>
                  <a:schemeClr val="tx1"/>
                </a:solidFill>
                <a:effectLst/>
                <a:uLnTx/>
                <a:uFillTx/>
                <a:latin typeface="+mj-lt"/>
                <a:ea typeface="+mj-ea"/>
                <a:cs typeface="+mj-cs"/>
              </a:rPr>
            </a:br>
            <a:endParaRPr kumimoji="0" lang="tr-TR" sz="3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405</Words>
  <Application>Microsoft Office PowerPoint</Application>
  <PresentationFormat>Ekran Gösterisi (4:3)</PresentationFormat>
  <Paragraphs>108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Slayt 1</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ÖZER</dc:creator>
  <cp:lastModifiedBy>ÖZER</cp:lastModifiedBy>
  <cp:revision>4</cp:revision>
  <dcterms:created xsi:type="dcterms:W3CDTF">2019-01-05T18:23:40Z</dcterms:created>
  <dcterms:modified xsi:type="dcterms:W3CDTF">2019-01-05T19:05:22Z</dcterms:modified>
</cp:coreProperties>
</file>